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9"/>
  </p:notesMasterIdLst>
  <p:sldIdLst>
    <p:sldId id="256" r:id="rId2"/>
    <p:sldId id="257" r:id="rId3"/>
    <p:sldId id="276" r:id="rId4"/>
    <p:sldId id="306" r:id="rId5"/>
    <p:sldId id="260" r:id="rId6"/>
    <p:sldId id="261" r:id="rId7"/>
    <p:sldId id="262" r:id="rId8"/>
    <p:sldId id="263" r:id="rId9"/>
    <p:sldId id="264" r:id="rId10"/>
    <p:sldId id="300" r:id="rId11"/>
    <p:sldId id="304" r:id="rId12"/>
    <p:sldId id="301" r:id="rId13"/>
    <p:sldId id="269" r:id="rId14"/>
    <p:sldId id="302" r:id="rId15"/>
    <p:sldId id="265" r:id="rId16"/>
    <p:sldId id="266"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307" r:id="rId36"/>
    <p:sldId id="271" r:id="rId37"/>
    <p:sldId id="29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7"/>
    <p:restoredTop sz="86089"/>
  </p:normalViewPr>
  <p:slideViewPr>
    <p:cSldViewPr snapToGrid="0">
      <p:cViewPr varScale="1">
        <p:scale>
          <a:sx n="92" d="100"/>
          <a:sy n="92" d="100"/>
        </p:scale>
        <p:origin x="12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10/1/24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ituated_cognition#cite_note-1"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en.wikipedia.org/wiki/Situated_cognition#cite_note-2"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Interplay – “dialogue”</a:t>
            </a:r>
          </a:p>
          <a:p>
            <a:endParaRPr lang="en-US" sz="1200" dirty="0"/>
          </a:p>
          <a:p>
            <a:r>
              <a:rPr lang="en-US" sz="1200" dirty="0"/>
              <a:t>Person -  </a:t>
            </a:r>
          </a:p>
          <a:p>
            <a:endParaRPr lang="en-US" sz="1200" dirty="0"/>
          </a:p>
          <a:p>
            <a:r>
              <a:rPr lang="en-US" sz="1200" dirty="0"/>
              <a:t>Data Interface– the vis </a:t>
            </a:r>
          </a:p>
          <a:p>
            <a:endParaRPr lang="en-US" sz="1200" dirty="0"/>
          </a:p>
          <a:p>
            <a:r>
              <a:rPr lang="en-US" sz="1200" dirty="0"/>
              <a:t>Action – Any action, physical or mental, regardless of modality that causes the reaction of the data interface</a:t>
            </a:r>
          </a:p>
          <a:p>
            <a:endParaRPr lang="en-US" sz="1200" dirty="0"/>
          </a:p>
          <a:p>
            <a:r>
              <a:rPr lang="en-US" sz="1200" dirty="0"/>
              <a:t>Action-Reaction– cause effect between entities </a:t>
            </a:r>
          </a:p>
          <a:p>
            <a:endParaRPr lang="en-US" sz="1200" dirty="0"/>
          </a:p>
          <a:p>
            <a:r>
              <a:rPr lang="en-US" sz="1200" dirty="0"/>
              <a:t>Reaction Perceived as Such – person must perceive the reaction in the data interface </a:t>
            </a:r>
          </a:p>
          <a:p>
            <a:endParaRPr lang="en-US" sz="1200" dirty="0"/>
          </a:p>
          <a:p>
            <a:r>
              <a:rPr lang="en-US" sz="1200" dirty="0"/>
              <a:t>Data-Related Intent – intent is tied to a data source and is formed iteratively throughout the interaction cycle </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4</a:t>
            </a:fld>
            <a:endParaRPr lang="en-US"/>
          </a:p>
        </p:txBody>
      </p:sp>
    </p:spTree>
    <p:extLst>
      <p:ext uri="{BB962C8B-B14F-4D97-AF65-F5344CB8AC3E}">
        <p14:creationId xmlns:p14="http://schemas.microsoft.com/office/powerpoint/2010/main" val="375554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donut version, rule 3 is external in the sense that the physical constraints in the representation guarantee that the rule is followed: a smaller donut cannot be moved without moving a larger one on top of it first.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coffee version, cups filled with coffee replace the donuts. In addition to rule 3, rule 2 also becomes external as a smaller cup cannot be placed on top of a larger cup without the coffee spilling out of the cup.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In the orange version, no rules are incorporated into the physical constraints since one can freely move any oranges from one plate to another, and so all the rules have to be represented in human memory.</a:t>
            </a:r>
            <a:endParaRPr dirty="0"/>
          </a:p>
        </p:txBody>
      </p:sp>
      <p:sp>
        <p:nvSpPr>
          <p:cNvPr id="176" name="Google Shape;1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14</a:t>
            </a:fld>
            <a:endParaRPr lang="en-US"/>
          </a:p>
        </p:txBody>
      </p:sp>
    </p:spTree>
    <p:extLst>
      <p:ext uri="{BB962C8B-B14F-4D97-AF65-F5344CB8AC3E}">
        <p14:creationId xmlns:p14="http://schemas.microsoft.com/office/powerpoint/2010/main" val="72689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their study of how people play the Tetris game, however, they discovered that players performed a variety of actions that were not of immediate pragmatic value. Players often have little time to determine where to place a </a:t>
            </a:r>
            <a:r>
              <a:rPr lang="en-US" dirty="0" err="1"/>
              <a:t>Tetrazoid</a:t>
            </a:r>
            <a:r>
              <a:rPr lang="en-US" dirty="0"/>
              <a:t>, yet they rotate it multiple times more than necessary. The extra rotation appears to play a functional role in the player’s computation of the goal placement, and it is distinct from pragmatic actions that advance them toward a goal state. </a:t>
            </a:r>
            <a:r>
              <a:rPr lang="en-US" dirty="0" err="1"/>
              <a:t>Kirsh</a:t>
            </a:r>
            <a:r>
              <a:rPr lang="en-US" dirty="0"/>
              <a:t> and Maglio call this kind of action an “epistemic action” [20] (Figure 3). Epistemic actions enable humans to make use of environmental structures or to create structures in the environment that link with internal structures so that a coordinated interplay between internal and external representations is achieved. Hence the purpose of taking some actions is not for the effect they have on the environment but for the effect they have on the humans. Coordination, as a result, is not the discovery of an external a priori rule or schema but an emergent property, achieved by moment-by-moment pragmatic actions and epistemic actions.</a:t>
            </a:r>
            <a:endParaRPr dirty="0"/>
          </a:p>
        </p:txBody>
      </p:sp>
      <p:sp>
        <p:nvSpPr>
          <p:cNvPr id="150" name="Google Shape;15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What are you selecting?  One item at a time?</a:t>
            </a:r>
            <a:endParaRPr/>
          </a:p>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Selecting of a value?</a:t>
            </a:r>
            <a:endParaRPr/>
          </a:p>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Selecting of a range?</a:t>
            </a:r>
            <a:endParaRPr/>
          </a:p>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Selecting of a position on the screen?</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42" name="Google Shape;242;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202122"/>
                </a:solidFill>
                <a:effectLst/>
                <a:latin typeface="Arial" panose="020B0604020202020204" pitchFamily="34" charset="0"/>
              </a:rPr>
              <a:t>Situated cognition</a:t>
            </a:r>
            <a:r>
              <a:rPr lang="en-US" b="0" i="0" dirty="0">
                <a:solidFill>
                  <a:srgbClr val="202122"/>
                </a:solidFill>
                <a:effectLst/>
                <a:latin typeface="Arial" panose="020B0604020202020204" pitchFamily="34" charset="0"/>
              </a:rPr>
              <a:t> is a theory that posits that knowing is inseparable from doing</a:t>
            </a:r>
            <a:r>
              <a:rPr lang="en-US" b="0" i="0" u="none" strike="noStrike" baseline="30000" dirty="0">
                <a:solidFill>
                  <a:srgbClr val="202122"/>
                </a:solidFill>
                <a:effectLst/>
                <a:latin typeface="Arial" panose="020B0604020202020204" pitchFamily="34" charset="0"/>
                <a:hlinkClick r:id="rId3"/>
              </a:rPr>
              <a:t>[1]</a:t>
            </a:r>
            <a:r>
              <a:rPr lang="en-US" b="0" i="0" dirty="0">
                <a:solidFill>
                  <a:srgbClr val="202122"/>
                </a:solidFill>
                <a:effectLst/>
                <a:latin typeface="Arial" panose="020B0604020202020204" pitchFamily="34" charset="0"/>
              </a:rPr>
              <a:t> by arguing that all knowledge is situated in activity bound to social, cultural and physical contexts.</a:t>
            </a:r>
            <a:r>
              <a:rPr lang="en-US" b="0" i="0" u="none" strike="noStrike" baseline="30000" dirty="0">
                <a:solidFill>
                  <a:srgbClr val="202122"/>
                </a:solidFill>
                <a:effectLst/>
                <a:latin typeface="Arial" panose="020B0604020202020204" pitchFamily="34" charset="0"/>
                <a:hlinkClick r:id="rId4"/>
              </a:rPr>
              <a:t>[2]</a:t>
            </a:r>
            <a:endParaRPr dirty="0"/>
          </a:p>
        </p:txBody>
      </p:sp>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724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307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traditional perspective, artifacts are scaffolds for cognition, i.e. they make cognitive tasks easier or more efficient, and in some instances they provide a means of accomplishing cognitive tasks that could not be performed without the tools. However, cognition involves only the manipulation of information abstracted and represented “in the head”, and artifacts serve to assist these processes.</a:t>
            </a:r>
          </a:p>
          <a:p>
            <a:endParaRPr lang="en-US" dirty="0"/>
          </a:p>
          <a:p>
            <a:r>
              <a:rPr lang="en-US" dirty="0"/>
              <a:t>When we remember something by writing it on a piece of paper and reading it later, our memory is not amplified. Instead we are using a different set of cognitive skills including writing, reading and interpreting. If we look only the product of the cognitive work, it seems that cognition is amplified since we can do things that we could not do without them. However, if we look at the process of accomplishing the task, none of our cognitive abilities has been amplified. Hutchins puts it this way: “tools permit us to transform difficult tasks into ones that can be done by pattern matching, by the manipulation of simple physical systems, or by mental simulations of manipulations of simple physical systems. Tools are useful precisely because the cognitive processes required to manipulate them are not the computational processes accomplished by their manipulation</a:t>
            </a:r>
          </a:p>
          <a:p>
            <a:endParaRPr lang="en-US" dirty="0"/>
          </a:p>
          <a:p>
            <a:r>
              <a:rPr lang="en-US" dirty="0"/>
              <a:t>Thus, </a:t>
            </a:r>
            <a:r>
              <a:rPr lang="en-US" dirty="0" err="1"/>
              <a:t>DCog</a:t>
            </a:r>
            <a:r>
              <a:rPr lang="en-US" dirty="0"/>
              <a:t> proposes that ascribing “cognition” to mental activities alone is misplaced. The environment provides affordances as well as constraints that essentially shape human cognition and behavior: “[culture, context and history] are fundamental aspects of human cognition and cannot be comfortably integrated into a perspective that privileges abstract properties of isolated individual minds” ([18], p.354). From this environmental perspective, cognition is more an emergent property of interactions between an individual and the environment through perception and action rather than a property bounded inside an individual. In the rest of this paper, the term “cognition” will be used with this connotation</a:t>
            </a:r>
          </a:p>
        </p:txBody>
      </p:sp>
      <p:sp>
        <p:nvSpPr>
          <p:cNvPr id="4" name="Slide Number Placeholder 3"/>
          <p:cNvSpPr>
            <a:spLocks noGrp="1"/>
          </p:cNvSpPr>
          <p:nvPr>
            <p:ph type="sldNum" sz="quarter" idx="5"/>
          </p:nvPr>
        </p:nvSpPr>
        <p:spPr/>
        <p:txBody>
          <a:bodyPr/>
          <a:lstStyle/>
          <a:p>
            <a:fld id="{E666506D-5C9B-294C-B2AE-15ACE8B5B9F7}" type="slidenum">
              <a:rPr lang="en-US" smtClean="0"/>
              <a:t>12</a:t>
            </a:fld>
            <a:endParaRPr lang="en-US"/>
          </a:p>
        </p:txBody>
      </p:sp>
    </p:spTree>
    <p:extLst>
      <p:ext uri="{BB962C8B-B14F-4D97-AF65-F5344CB8AC3E}">
        <p14:creationId xmlns:p14="http://schemas.microsoft.com/office/powerpoint/2010/main" val="179694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10/1/24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10/1/24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10/1/24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10/1/24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10/1/24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10/1/24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10/1/24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babynamewizard.com/voyager#prefix=jo&amp;sw=both&amp;exact=fals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hyperlink" Target="http://www.theyrule.ne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 Interactive Visualization</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21"/>
          <p:cNvSpPr txBox="1">
            <a:spLocks noGrp="1"/>
          </p:cNvSpPr>
          <p:nvPr>
            <p:ph type="body" idx="1"/>
          </p:nvPr>
        </p:nvSpPr>
        <p:spPr>
          <a:xfrm>
            <a:off x="3532910" y="986028"/>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SzPts val="2040"/>
              <a:buNone/>
            </a:pPr>
            <a:r>
              <a:rPr lang="en-US" sz="2400" dirty="0">
                <a:ea typeface="Arial"/>
                <a:cs typeface="Arial"/>
                <a:sym typeface="Arial"/>
              </a:rPr>
              <a:t>Hypothesis: the more ways a user can ‘</a:t>
            </a:r>
            <a:r>
              <a:rPr lang="en-US" sz="2400" b="1" dirty="0">
                <a:ea typeface="Arial"/>
                <a:cs typeface="Arial"/>
                <a:sym typeface="Arial"/>
              </a:rPr>
              <a:t>touch</a:t>
            </a:r>
            <a:r>
              <a:rPr lang="en-US" sz="2400" dirty="0">
                <a:ea typeface="Arial"/>
                <a:cs typeface="Arial"/>
                <a:sym typeface="Arial"/>
              </a:rPr>
              <a:t>’ their data (by changing their form or exploring them from different perspectives), the more insight will accumulate.</a:t>
            </a:r>
          </a:p>
          <a:p>
            <a:pPr marL="0" indent="0">
              <a:spcBef>
                <a:spcPts val="0"/>
              </a:spcBef>
              <a:buSzPts val="2040"/>
              <a:buNone/>
            </a:pPr>
            <a:endParaRPr lang="en-US" sz="2400" dirty="0">
              <a:cs typeface="Arial"/>
              <a:sym typeface="Arial"/>
            </a:endParaRPr>
          </a:p>
          <a:p>
            <a:pPr marL="0" indent="0">
              <a:spcBef>
                <a:spcPts val="0"/>
              </a:spcBef>
              <a:buSzPts val="2040"/>
              <a:buNone/>
            </a:pPr>
            <a:r>
              <a:rPr lang="en-US" sz="2400" dirty="0">
                <a:cs typeface="Arial"/>
                <a:sym typeface="Arial"/>
              </a:rPr>
              <a:t>True or False?</a:t>
            </a:r>
            <a:endParaRPr sz="2400" dirty="0"/>
          </a:p>
        </p:txBody>
      </p:sp>
      <p:sp>
        <p:nvSpPr>
          <p:cNvPr id="2" name="Title 1">
            <a:extLst>
              <a:ext uri="{FF2B5EF4-FFF2-40B4-BE49-F238E27FC236}">
                <a16:creationId xmlns:a16="http://schemas.microsoft.com/office/drawing/2014/main" id="{92C07EC2-FCFE-9910-CD6C-966FA4F7B99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Discussion</a:t>
            </a:r>
          </a:p>
        </p:txBody>
      </p:sp>
    </p:spTree>
    <p:extLst>
      <p:ext uri="{BB962C8B-B14F-4D97-AF65-F5344CB8AC3E}">
        <p14:creationId xmlns:p14="http://schemas.microsoft.com/office/powerpoint/2010/main" val="3694492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92C07EC2-FCFE-9910-CD6C-966FA4F7B99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Reality Check</a:t>
            </a:r>
          </a:p>
        </p:txBody>
      </p:sp>
      <p:sp>
        <p:nvSpPr>
          <p:cNvPr id="4" name="Content Placeholder 3">
            <a:extLst>
              <a:ext uri="{FF2B5EF4-FFF2-40B4-BE49-F238E27FC236}">
                <a16:creationId xmlns:a16="http://schemas.microsoft.com/office/drawing/2014/main" id="{16A7C6F3-91EC-4AFE-A24B-DCAD37AD3B2D}"/>
              </a:ext>
            </a:extLst>
          </p:cNvPr>
          <p:cNvSpPr>
            <a:spLocks noGrp="1"/>
          </p:cNvSpPr>
          <p:nvPr>
            <p:ph idx="1"/>
          </p:nvPr>
        </p:nvSpPr>
        <p:spPr>
          <a:xfrm>
            <a:off x="3869268" y="420763"/>
            <a:ext cx="7315200" cy="5120640"/>
          </a:xfrm>
        </p:spPr>
        <p:txBody>
          <a:bodyPr anchor="t">
            <a:normAutofit/>
          </a:bodyPr>
          <a:lstStyle/>
          <a:p>
            <a:r>
              <a:rPr lang="en-US" sz="2400" dirty="0"/>
              <a:t>Requires human time and attention</a:t>
            </a:r>
          </a:p>
          <a:p>
            <a:r>
              <a:rPr lang="en-US" sz="2400" dirty="0"/>
              <a:t>Increases perceptual and exploration costs</a:t>
            </a:r>
          </a:p>
          <a:p>
            <a:r>
              <a:rPr lang="en-US" sz="2400" dirty="0"/>
              <a:t>Implementation costs</a:t>
            </a:r>
          </a:p>
          <a:p>
            <a:r>
              <a:rPr lang="en-US" sz="2400" dirty="0"/>
              <a:t>Multiple user studies find no increase in performance</a:t>
            </a:r>
          </a:p>
        </p:txBody>
      </p:sp>
      <p:pic>
        <p:nvPicPr>
          <p:cNvPr id="9" name="Graphic 8" descr="Seesaw with solid fill">
            <a:extLst>
              <a:ext uri="{FF2B5EF4-FFF2-40B4-BE49-F238E27FC236}">
                <a16:creationId xmlns:a16="http://schemas.microsoft.com/office/drawing/2014/main" id="{86EB2728-2F4C-CB14-E480-4243B32253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2857" y="2544110"/>
            <a:ext cx="3893127" cy="3893127"/>
          </a:xfrm>
          <a:prstGeom prst="rect">
            <a:avLst/>
          </a:prstGeom>
        </p:spPr>
      </p:pic>
      <p:sp>
        <p:nvSpPr>
          <p:cNvPr id="10" name="Why interaction?">
            <a:extLst>
              <a:ext uri="{FF2B5EF4-FFF2-40B4-BE49-F238E27FC236}">
                <a16:creationId xmlns:a16="http://schemas.microsoft.com/office/drawing/2014/main" id="{D461FE91-97AA-A00D-1710-FA90D3C4A905}"/>
              </a:ext>
            </a:extLst>
          </p:cNvPr>
          <p:cNvSpPr/>
          <p:nvPr/>
        </p:nvSpPr>
        <p:spPr>
          <a:xfrm>
            <a:off x="4430805" y="4018749"/>
            <a:ext cx="1355237"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Gill Sans"/>
                <a:sym typeface="Gill Sans"/>
              </a:rPr>
              <a:t>Costs</a:t>
            </a:r>
            <a:endParaRPr kumimoji="0" sz="2400" b="1" i="0" u="none" strike="noStrike" kern="0" cap="none" spc="0" normalizeH="0" baseline="0" noProof="0" dirty="0">
              <a:ln>
                <a:noFill/>
              </a:ln>
              <a:solidFill>
                <a:srgbClr val="FF0000"/>
              </a:solidFill>
              <a:effectLst/>
              <a:uLnTx/>
              <a:uFillTx/>
              <a:latin typeface="Gill Sans"/>
              <a:sym typeface="Gill Sans"/>
            </a:endParaRPr>
          </a:p>
        </p:txBody>
      </p:sp>
      <p:sp>
        <p:nvSpPr>
          <p:cNvPr id="11" name="Why interaction?">
            <a:extLst>
              <a:ext uri="{FF2B5EF4-FFF2-40B4-BE49-F238E27FC236}">
                <a16:creationId xmlns:a16="http://schemas.microsoft.com/office/drawing/2014/main" id="{E5BD9A47-0174-5DDE-A4BC-A14FDA7B429F}"/>
              </a:ext>
            </a:extLst>
          </p:cNvPr>
          <p:cNvSpPr/>
          <p:nvPr/>
        </p:nvSpPr>
        <p:spPr>
          <a:xfrm>
            <a:off x="8504401" y="2957076"/>
            <a:ext cx="1663165"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6C01"/>
                </a:solidFill>
                <a:effectLst/>
                <a:uLnTx/>
                <a:uFillTx/>
                <a:latin typeface="Gill Sans"/>
                <a:sym typeface="Gill Sans"/>
              </a:rPr>
              <a:t>Benefits</a:t>
            </a:r>
            <a:endParaRPr kumimoji="0" sz="2400" b="1" i="0" u="none" strike="noStrike" kern="0" cap="none" spc="0" normalizeH="0" baseline="0" noProof="0" dirty="0">
              <a:ln>
                <a:noFill/>
              </a:ln>
              <a:solidFill>
                <a:srgbClr val="006C01"/>
              </a:solidFill>
              <a:effectLst/>
              <a:uLnTx/>
              <a:uFillTx/>
              <a:latin typeface="Gill Sans"/>
              <a:sym typeface="Gill Sans"/>
            </a:endParaRPr>
          </a:p>
        </p:txBody>
      </p:sp>
    </p:spTree>
    <p:extLst>
      <p:ext uri="{BB962C8B-B14F-4D97-AF65-F5344CB8AC3E}">
        <p14:creationId xmlns:p14="http://schemas.microsoft.com/office/powerpoint/2010/main" val="3649761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501" y="2591591"/>
            <a:ext cx="2947482" cy="1674817"/>
          </a:xfrm>
          <a:prstGeom prst="rect">
            <a:avLst/>
          </a:prstGeom>
        </p:spPr>
        <p:txBody>
          <a:bodyPr vert="horz" wrap="square" lIns="0" tIns="12700" rIns="0" bIns="0" rtlCol="0" anchor="ctr">
            <a:spAutoFit/>
          </a:bodyPr>
          <a:lstStyle/>
          <a:p>
            <a:pPr marL="12700">
              <a:lnSpc>
                <a:spcPct val="100000"/>
              </a:lnSpc>
              <a:spcBef>
                <a:spcPts val="100"/>
              </a:spcBef>
            </a:pPr>
            <a:r>
              <a:rPr spc="-100" dirty="0"/>
              <a:t>Interaction</a:t>
            </a:r>
            <a:r>
              <a:rPr spc="-175" dirty="0"/>
              <a:t> </a:t>
            </a:r>
            <a:r>
              <a:rPr spc="-55" dirty="0"/>
              <a:t>as</a:t>
            </a:r>
            <a:r>
              <a:rPr spc="-175" dirty="0"/>
              <a:t> </a:t>
            </a:r>
            <a:r>
              <a:rPr spc="-105" dirty="0"/>
              <a:t>Distributed</a:t>
            </a:r>
            <a:r>
              <a:rPr spc="-170" dirty="0"/>
              <a:t> </a:t>
            </a:r>
            <a:r>
              <a:rPr spc="-80" dirty="0"/>
              <a:t>Cognition</a:t>
            </a:r>
          </a:p>
        </p:txBody>
      </p:sp>
      <p:sp>
        <p:nvSpPr>
          <p:cNvPr id="3" name="object 3"/>
          <p:cNvSpPr txBox="1"/>
          <p:nvPr/>
        </p:nvSpPr>
        <p:spPr>
          <a:xfrm>
            <a:off x="3514667" y="1079317"/>
            <a:ext cx="8064500" cy="4699363"/>
          </a:xfrm>
          <a:prstGeom prst="rect">
            <a:avLst/>
          </a:prstGeom>
        </p:spPr>
        <p:txBody>
          <a:bodyPr vert="horz" wrap="square" lIns="0" tIns="51435" rIns="0" bIns="0" rtlCol="0">
            <a:spAutoFit/>
          </a:bodyPr>
          <a:lstStyle/>
          <a:p>
            <a:pPr marL="193675" marR="5080" indent="-181610">
              <a:lnSpc>
                <a:spcPts val="2620"/>
              </a:lnSpc>
              <a:spcBef>
                <a:spcPts val="405"/>
              </a:spcBef>
              <a:buClr>
                <a:schemeClr val="tx1">
                  <a:lumMod val="75000"/>
                  <a:lumOff val="25000"/>
                </a:schemeClr>
              </a:buClr>
              <a:buSzPct val="80000"/>
              <a:buChar char="•"/>
              <a:tabLst>
                <a:tab pos="194945" algn="l"/>
              </a:tabLst>
            </a:pPr>
            <a:r>
              <a:rPr sz="2400" spc="-10" dirty="0">
                <a:solidFill>
                  <a:schemeClr val="tx1">
                    <a:lumMod val="75000"/>
                    <a:lumOff val="25000"/>
                  </a:schemeClr>
                </a:solidFill>
                <a:cs typeface="Arial"/>
              </a:rPr>
              <a:t>Visualization</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often</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used</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tool</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t>
            </a:r>
            <a:r>
              <a:rPr sz="2400" b="1" dirty="0">
                <a:solidFill>
                  <a:schemeClr val="tx1">
                    <a:lumMod val="75000"/>
                    <a:lumOff val="25000"/>
                  </a:schemeClr>
                </a:solidFill>
                <a:cs typeface="Arial"/>
              </a:rPr>
              <a:t>offload</a:t>
            </a:r>
            <a:r>
              <a:rPr sz="2400" dirty="0">
                <a:solidFill>
                  <a:schemeClr val="tx1">
                    <a:lumMod val="75000"/>
                    <a:lumOff val="25000"/>
                  </a:schemeClr>
                </a:solidFill>
                <a:cs typeface="Arial"/>
              </a:rPr>
              <a:t>”</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storage</a:t>
            </a:r>
            <a:r>
              <a:rPr sz="2400" spc="-40" dirty="0">
                <a:solidFill>
                  <a:schemeClr val="tx1">
                    <a:lumMod val="75000"/>
                    <a:lumOff val="25000"/>
                  </a:schemeClr>
                </a:solidFill>
                <a:cs typeface="Arial"/>
              </a:rPr>
              <a:t> </a:t>
            </a:r>
            <a:r>
              <a:rPr sz="2400" spc="-25" dirty="0">
                <a:solidFill>
                  <a:schemeClr val="tx1">
                    <a:lumMod val="75000"/>
                    <a:lumOff val="25000"/>
                  </a:schemeClr>
                </a:solidFill>
                <a:cs typeface="Arial"/>
              </a:rPr>
              <a:t>or 	</a:t>
            </a:r>
            <a:r>
              <a:rPr sz="2400" dirty="0">
                <a:solidFill>
                  <a:schemeClr val="tx1">
                    <a:lumMod val="75000"/>
                    <a:lumOff val="25000"/>
                  </a:schemeClr>
                </a:solidFill>
                <a:cs typeface="Arial"/>
              </a:rPr>
              <a:t>computation</a:t>
            </a:r>
            <a:r>
              <a:rPr sz="2400" spc="-90" dirty="0">
                <a:solidFill>
                  <a:schemeClr val="tx1">
                    <a:lumMod val="75000"/>
                    <a:lumOff val="25000"/>
                  </a:schemeClr>
                </a:solidFill>
                <a:cs typeface="Arial"/>
              </a:rPr>
              <a:t> </a:t>
            </a:r>
            <a:r>
              <a:rPr sz="2400" dirty="0">
                <a:solidFill>
                  <a:schemeClr val="tx1">
                    <a:lumMod val="75000"/>
                    <a:lumOff val="25000"/>
                  </a:schemeClr>
                </a:solidFill>
                <a:cs typeface="Arial"/>
              </a:rPr>
              <a:t>from</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90" dirty="0">
                <a:solidFill>
                  <a:schemeClr val="tx1">
                    <a:lumMod val="75000"/>
                    <a:lumOff val="25000"/>
                  </a:schemeClr>
                </a:solidFill>
                <a:cs typeface="Arial"/>
              </a:rPr>
              <a:t> </a:t>
            </a:r>
            <a:r>
              <a:rPr sz="2400" dirty="0">
                <a:solidFill>
                  <a:schemeClr val="tx1">
                    <a:lumMod val="75000"/>
                    <a:lumOff val="25000"/>
                  </a:schemeClr>
                </a:solidFill>
                <a:cs typeface="Arial"/>
              </a:rPr>
              <a:t>human’s</a:t>
            </a:r>
            <a:r>
              <a:rPr sz="2400" spc="-85" dirty="0">
                <a:solidFill>
                  <a:schemeClr val="tx1">
                    <a:lumMod val="75000"/>
                    <a:lumOff val="25000"/>
                  </a:schemeClr>
                </a:solidFill>
                <a:cs typeface="Arial"/>
              </a:rPr>
              <a:t> </a:t>
            </a:r>
            <a:r>
              <a:rPr sz="2400" spc="-10" dirty="0">
                <a:solidFill>
                  <a:schemeClr val="tx1">
                    <a:lumMod val="75000"/>
                    <a:lumOff val="25000"/>
                  </a:schemeClr>
                </a:solidFill>
                <a:cs typeface="Arial"/>
              </a:rPr>
              <a:t>brain</a:t>
            </a:r>
            <a:endParaRPr sz="2400" dirty="0">
              <a:solidFill>
                <a:schemeClr val="tx1">
                  <a:lumMod val="75000"/>
                  <a:lumOff val="25000"/>
                </a:schemeClr>
              </a:solidFill>
              <a:cs typeface="Arial"/>
            </a:endParaRPr>
          </a:p>
          <a:p>
            <a:pPr>
              <a:spcBef>
                <a:spcPts val="2195"/>
              </a:spcBef>
              <a:buClr>
                <a:schemeClr val="tx1">
                  <a:lumMod val="75000"/>
                  <a:lumOff val="25000"/>
                </a:schemeClr>
              </a:buClr>
              <a:buSzPct val="80000"/>
              <a:buFont typeface="Arial"/>
              <a:buChar char="•"/>
            </a:pPr>
            <a:endParaRPr sz="2400" dirty="0">
              <a:solidFill>
                <a:schemeClr val="tx1">
                  <a:lumMod val="75000"/>
                  <a:lumOff val="25000"/>
                </a:schemeClr>
              </a:solidFill>
              <a:cs typeface="Arial"/>
            </a:endParaRPr>
          </a:p>
          <a:p>
            <a:pPr marL="193675" marR="1083945" indent="-181610">
              <a:lnSpc>
                <a:spcPts val="2620"/>
              </a:lnSpc>
              <a:spcBef>
                <a:spcPts val="5"/>
              </a:spcBef>
              <a:buClr>
                <a:schemeClr val="tx1">
                  <a:lumMod val="75000"/>
                  <a:lumOff val="25000"/>
                </a:schemeClr>
              </a:buClr>
              <a:buSzPct val="80000"/>
              <a:buChar char="•"/>
              <a:tabLst>
                <a:tab pos="194945" algn="l"/>
              </a:tabLst>
            </a:pPr>
            <a:r>
              <a:rPr sz="2400" dirty="0">
                <a:solidFill>
                  <a:schemeClr val="tx1">
                    <a:lumMod val="75000"/>
                    <a:lumOff val="25000"/>
                  </a:schemeClr>
                </a:solidFill>
                <a:cs typeface="Arial"/>
              </a:rPr>
              <a:t>In</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order</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for</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be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useful,</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have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be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able</a:t>
            </a:r>
            <a:r>
              <a:rPr sz="2400" spc="-40" dirty="0">
                <a:solidFill>
                  <a:schemeClr val="tx1">
                    <a:lumMod val="75000"/>
                    <a:lumOff val="25000"/>
                  </a:schemeClr>
                </a:solidFill>
                <a:cs typeface="Arial"/>
              </a:rPr>
              <a:t> </a:t>
            </a:r>
            <a:r>
              <a:rPr sz="2400" spc="-25" dirty="0">
                <a:solidFill>
                  <a:schemeClr val="tx1">
                    <a:lumMod val="75000"/>
                    <a:lumOff val="25000"/>
                  </a:schemeClr>
                </a:solidFill>
                <a:cs typeface="Arial"/>
              </a:rPr>
              <a:t>to 	</a:t>
            </a:r>
            <a:r>
              <a:rPr sz="2400" dirty="0">
                <a:solidFill>
                  <a:schemeClr val="tx1">
                    <a:lumMod val="75000"/>
                    <a:lumOff val="25000"/>
                  </a:schemeClr>
                </a:solidFill>
                <a:cs typeface="Arial"/>
              </a:rPr>
              <a:t>“</a:t>
            </a:r>
            <a:r>
              <a:rPr sz="2400" b="1" dirty="0">
                <a:solidFill>
                  <a:schemeClr val="tx1">
                    <a:lumMod val="75000"/>
                    <a:lumOff val="25000"/>
                  </a:schemeClr>
                </a:solidFill>
                <a:cs typeface="Arial"/>
              </a:rPr>
              <a:t>reload</a:t>
            </a:r>
            <a:r>
              <a:rPr sz="2400" dirty="0">
                <a:solidFill>
                  <a:schemeClr val="tx1">
                    <a:lumMod val="75000"/>
                    <a:lumOff val="25000"/>
                  </a:schemeClr>
                </a:solidFill>
                <a:cs typeface="Arial"/>
              </a:rPr>
              <a:t>”</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parts</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operate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on</a:t>
            </a:r>
            <a:r>
              <a:rPr sz="2400" spc="-50" dirty="0">
                <a:solidFill>
                  <a:schemeClr val="tx1">
                    <a:lumMod val="75000"/>
                    <a:lumOff val="25000"/>
                  </a:schemeClr>
                </a:solidFill>
                <a:cs typeface="Arial"/>
              </a:rPr>
              <a:t> </a:t>
            </a:r>
            <a:r>
              <a:rPr sz="2400" spc="-25" dirty="0">
                <a:solidFill>
                  <a:schemeClr val="tx1">
                    <a:lumMod val="75000"/>
                    <a:lumOff val="25000"/>
                  </a:schemeClr>
                </a:solidFill>
                <a:cs typeface="Arial"/>
              </a:rPr>
              <a:t>it</a:t>
            </a:r>
            <a:endParaRPr sz="2400" dirty="0">
              <a:solidFill>
                <a:schemeClr val="tx1">
                  <a:lumMod val="75000"/>
                  <a:lumOff val="25000"/>
                </a:schemeClr>
              </a:solidFill>
              <a:cs typeface="Arial"/>
            </a:endParaRPr>
          </a:p>
          <a:p>
            <a:pPr>
              <a:spcBef>
                <a:spcPts val="1895"/>
              </a:spcBef>
              <a:buClr>
                <a:schemeClr val="tx1">
                  <a:lumMod val="75000"/>
                  <a:lumOff val="25000"/>
                </a:schemeClr>
              </a:buClr>
              <a:buSzPct val="80000"/>
              <a:buFont typeface="Arial"/>
              <a:buChar char="•"/>
            </a:pPr>
            <a:endParaRPr sz="2400" dirty="0">
              <a:solidFill>
                <a:schemeClr val="tx1">
                  <a:lumMod val="75000"/>
                  <a:lumOff val="25000"/>
                </a:schemeClr>
              </a:solidFill>
              <a:cs typeface="Arial"/>
            </a:endParaRPr>
          </a:p>
          <a:p>
            <a:pPr marL="194310" indent="-181610">
              <a:lnSpc>
                <a:spcPts val="2750"/>
              </a:lnSpc>
              <a:buClr>
                <a:schemeClr val="tx1">
                  <a:lumMod val="75000"/>
                  <a:lumOff val="25000"/>
                </a:schemeClr>
              </a:buClr>
              <a:buSzPct val="80000"/>
              <a:buChar char="•"/>
              <a:tabLst>
                <a:tab pos="194310" algn="l"/>
              </a:tabLst>
            </a:pPr>
            <a:r>
              <a:rPr sz="2400" dirty="0">
                <a:solidFill>
                  <a:schemeClr val="tx1">
                    <a:lumMod val="75000"/>
                    <a:lumOff val="25000"/>
                  </a:schemeClr>
                </a:solidFill>
                <a:cs typeface="Arial"/>
              </a:rPr>
              <a:t>Internal</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your</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head)</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vs.</a:t>
            </a:r>
            <a:endParaRPr sz="2400" dirty="0">
              <a:solidFill>
                <a:schemeClr val="tx1">
                  <a:lumMod val="75000"/>
                  <a:lumOff val="25000"/>
                </a:schemeClr>
              </a:solidFill>
              <a:cs typeface="Arial"/>
            </a:endParaRPr>
          </a:p>
          <a:p>
            <a:pPr marL="194945">
              <a:lnSpc>
                <a:spcPts val="2750"/>
              </a:lnSpc>
              <a:buClr>
                <a:schemeClr val="tx1">
                  <a:lumMod val="75000"/>
                  <a:lumOff val="25000"/>
                </a:schemeClr>
              </a:buClr>
              <a:buSzPct val="80000"/>
            </a:pPr>
            <a:r>
              <a:rPr sz="2400" dirty="0">
                <a:solidFill>
                  <a:schemeClr val="tx1">
                    <a:lumMod val="75000"/>
                    <a:lumOff val="25000"/>
                  </a:schemeClr>
                </a:solidFill>
                <a:cs typeface="Arial"/>
              </a:rPr>
              <a:t>external</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(on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screen)</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representations</a:t>
            </a:r>
            <a:endParaRPr sz="2400" dirty="0">
              <a:solidFill>
                <a:schemeClr val="tx1">
                  <a:lumMod val="75000"/>
                  <a:lumOff val="25000"/>
                </a:schemeClr>
              </a:solidFill>
              <a:cs typeface="Arial"/>
            </a:endParaRPr>
          </a:p>
          <a:p>
            <a:pPr>
              <a:spcBef>
                <a:spcPts val="1939"/>
              </a:spcBef>
              <a:buClr>
                <a:schemeClr val="tx1">
                  <a:lumMod val="75000"/>
                  <a:lumOff val="25000"/>
                </a:schemeClr>
              </a:buClr>
              <a:buSzPct val="80000"/>
            </a:pPr>
            <a:endParaRPr sz="2400" dirty="0">
              <a:solidFill>
                <a:schemeClr val="tx1">
                  <a:lumMod val="75000"/>
                  <a:lumOff val="25000"/>
                </a:schemeClr>
              </a:solidFill>
              <a:cs typeface="Arial"/>
            </a:endParaRPr>
          </a:p>
          <a:p>
            <a:pPr marL="194310" indent="-181610">
              <a:lnSpc>
                <a:spcPts val="2750"/>
              </a:lnSpc>
              <a:spcBef>
                <a:spcPts val="5"/>
              </a:spcBef>
              <a:buClr>
                <a:schemeClr val="tx1">
                  <a:lumMod val="75000"/>
                  <a:lumOff val="25000"/>
                </a:schemeClr>
              </a:buClr>
              <a:buSzPct val="80000"/>
              <a:buChar char="•"/>
              <a:tabLst>
                <a:tab pos="194310" algn="l"/>
              </a:tabLst>
            </a:pPr>
            <a:r>
              <a:rPr sz="2400" dirty="0">
                <a:solidFill>
                  <a:schemeClr val="tx1">
                    <a:lumMod val="75000"/>
                    <a:lumOff val="25000"/>
                  </a:schemeClr>
                </a:solidFill>
                <a:cs typeface="Arial"/>
              </a:rPr>
              <a:t>Consider</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impact</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5" dirty="0">
                <a:solidFill>
                  <a:schemeClr val="tx1">
                    <a:lumMod val="75000"/>
                    <a:lumOff val="25000"/>
                  </a:schemeClr>
                </a:solidFill>
                <a:cs typeface="Arial"/>
              </a:rPr>
              <a:t> </a:t>
            </a:r>
            <a:r>
              <a:rPr sz="2400" b="1" spc="-10" dirty="0">
                <a:solidFill>
                  <a:schemeClr val="tx1">
                    <a:lumMod val="75000"/>
                    <a:lumOff val="25000"/>
                  </a:schemeClr>
                </a:solidFill>
                <a:cs typeface="Arial"/>
              </a:rPr>
              <a:t>affordances</a:t>
            </a:r>
            <a:endParaRPr sz="2400" dirty="0">
              <a:solidFill>
                <a:schemeClr val="tx1">
                  <a:lumMod val="75000"/>
                  <a:lumOff val="25000"/>
                </a:schemeClr>
              </a:solidFill>
              <a:cs typeface="Arial"/>
            </a:endParaRPr>
          </a:p>
          <a:p>
            <a:pPr marL="194945">
              <a:lnSpc>
                <a:spcPts val="2750"/>
              </a:lnSpc>
              <a:buClr>
                <a:schemeClr val="tx1">
                  <a:lumMod val="75000"/>
                  <a:lumOff val="25000"/>
                </a:schemeClr>
              </a:buClr>
              <a:buSzPct val="80000"/>
            </a:pPr>
            <a:r>
              <a:rPr sz="2400" dirty="0">
                <a:solidFill>
                  <a:schemeClr val="tx1">
                    <a:lumMod val="75000"/>
                    <a:lumOff val="25000"/>
                  </a:schemeClr>
                </a:solidFill>
                <a:cs typeface="Arial"/>
              </a:rPr>
              <a:t>of</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30" dirty="0">
                <a:solidFill>
                  <a:schemeClr val="tx1">
                    <a:lumMod val="75000"/>
                    <a:lumOff val="25000"/>
                  </a:schemeClr>
                </a:solidFill>
                <a:cs typeface="Arial"/>
              </a:rPr>
              <a:t> </a:t>
            </a:r>
            <a:r>
              <a:rPr sz="2400" spc="-10" dirty="0">
                <a:solidFill>
                  <a:schemeClr val="tx1">
                    <a:lumMod val="75000"/>
                    <a:lumOff val="25000"/>
                  </a:schemeClr>
                </a:solidFill>
                <a:cs typeface="Arial"/>
              </a:rPr>
              <a:t>interface</a:t>
            </a:r>
            <a:endParaRPr sz="2400" dirty="0">
              <a:solidFill>
                <a:schemeClr val="tx1">
                  <a:lumMod val="75000"/>
                  <a:lumOff val="25000"/>
                </a:schemeClr>
              </a:solidFill>
              <a:cs typeface="Arial"/>
            </a:endParaRPr>
          </a:p>
        </p:txBody>
      </p:sp>
      <p:pic>
        <p:nvPicPr>
          <p:cNvPr id="4" name="object 4"/>
          <p:cNvPicPr/>
          <p:nvPr/>
        </p:nvPicPr>
        <p:blipFill>
          <a:blip r:embed="rId3" cstate="print"/>
          <a:stretch>
            <a:fillRect/>
          </a:stretch>
        </p:blipFill>
        <p:spPr>
          <a:xfrm>
            <a:off x="9511146" y="3233051"/>
            <a:ext cx="2209800" cy="2942191"/>
          </a:xfrm>
          <a:prstGeom prst="rect">
            <a:avLst/>
          </a:prstGeom>
        </p:spPr>
      </p:pic>
      <p:sp>
        <p:nvSpPr>
          <p:cNvPr id="6" name="TextBox 5">
            <a:extLst>
              <a:ext uri="{FF2B5EF4-FFF2-40B4-BE49-F238E27FC236}">
                <a16:creationId xmlns:a16="http://schemas.microsoft.com/office/drawing/2014/main" id="{07A2027C-E348-EFBF-5BB7-3D91CD155B9B}"/>
              </a:ext>
            </a:extLst>
          </p:cNvPr>
          <p:cNvSpPr txBox="1"/>
          <p:nvPr/>
        </p:nvSpPr>
        <p:spPr>
          <a:xfrm>
            <a:off x="4127500" y="6188527"/>
            <a:ext cx="8064500" cy="646331"/>
          </a:xfrm>
          <a:prstGeom prst="rect">
            <a:avLst/>
          </a:prstGeom>
          <a:noFill/>
        </p:spPr>
        <p:txBody>
          <a:bodyPr wrap="square">
            <a:spAutoFit/>
          </a:bodyPr>
          <a:lstStyle/>
          <a:p>
            <a:r>
              <a:rPr lang="en-US" dirty="0"/>
              <a:t>Distributed Cognition as a Theoretical Framework for Information Visualization </a:t>
            </a:r>
            <a:r>
              <a:rPr lang="en-US" dirty="0" err="1"/>
              <a:t>Zhicheng</a:t>
            </a:r>
            <a:r>
              <a:rPr lang="en-US" dirty="0"/>
              <a:t> Liu, Nancy J. Nersessian, and John T. </a:t>
            </a:r>
            <a:r>
              <a:rPr lang="en-US" dirty="0" err="1"/>
              <a:t>Stasko</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6"/>
          <p:cNvSpPr txBox="1">
            <a:spLocks noGrp="1"/>
          </p:cNvSpPr>
          <p:nvPr>
            <p:ph type="body" idx="1"/>
          </p:nvPr>
        </p:nvSpPr>
        <p:spPr>
          <a:xfrm>
            <a:off x="3560618" y="4994191"/>
            <a:ext cx="7647709" cy="1344266"/>
          </a:xfrm>
          <a:prstGeom prst="rect">
            <a:avLst/>
          </a:prstGeom>
          <a:noFill/>
          <a:ln>
            <a:noFill/>
          </a:ln>
        </p:spPr>
        <p:txBody>
          <a:bodyPr spcFirstLastPara="1" vert="horz" wrap="square" lIns="91425" tIns="45700" rIns="91425" bIns="45700" rtlCol="0" anchor="t" anchorCtr="0">
            <a:noAutofit/>
          </a:bodyPr>
          <a:lstStyle/>
          <a:p>
            <a:pPr marL="457200" indent="-457200">
              <a:spcBef>
                <a:spcPts val="0"/>
              </a:spcBef>
              <a:buSzPts val="1734"/>
              <a:buFont typeface="Arial"/>
              <a:buAutoNum type="arabicPeriod"/>
            </a:pPr>
            <a:r>
              <a:rPr lang="en-US" sz="2400" dirty="0">
                <a:ea typeface="Arial"/>
                <a:cs typeface="Arial"/>
                <a:sym typeface="Arial"/>
              </a:rPr>
              <a:t>Only one disk can be transferred at a time.</a:t>
            </a:r>
            <a:endParaRPr sz="2400" dirty="0">
              <a:ea typeface="Arial"/>
              <a:cs typeface="Arial"/>
              <a:sym typeface="Arial"/>
            </a:endParaRPr>
          </a:p>
          <a:p>
            <a:pPr marL="457200" indent="-457200">
              <a:spcBef>
                <a:spcPts val="408"/>
              </a:spcBef>
              <a:buSzPts val="1734"/>
              <a:buFont typeface="Arial"/>
              <a:buAutoNum type="arabicPeriod"/>
            </a:pPr>
            <a:r>
              <a:rPr lang="en-US" sz="2400" dirty="0">
                <a:ea typeface="Arial"/>
                <a:cs typeface="Arial"/>
                <a:sym typeface="Arial"/>
              </a:rPr>
              <a:t>A disk can only be transferred to a pole on which it will be the largest. </a:t>
            </a:r>
            <a:endParaRPr sz="2400" dirty="0"/>
          </a:p>
          <a:p>
            <a:pPr marL="457200" indent="-457200">
              <a:spcBef>
                <a:spcPts val="408"/>
              </a:spcBef>
              <a:buSzPts val="1734"/>
              <a:buFont typeface="Arial"/>
              <a:buAutoNum type="arabicPeriod"/>
            </a:pPr>
            <a:r>
              <a:rPr lang="en-US" sz="2400" dirty="0">
                <a:ea typeface="Arial"/>
                <a:cs typeface="Arial"/>
                <a:sym typeface="Arial"/>
              </a:rPr>
              <a:t>Only the largest disk on a pole can be transferred to another pole.</a:t>
            </a:r>
            <a:endParaRPr sz="2400" dirty="0"/>
          </a:p>
        </p:txBody>
      </p:sp>
      <p:pic>
        <p:nvPicPr>
          <p:cNvPr id="180" name="Google Shape;180;p26"/>
          <p:cNvPicPr preferRelativeResize="0"/>
          <p:nvPr/>
        </p:nvPicPr>
        <p:blipFill rotWithShape="1">
          <a:blip r:embed="rId3">
            <a:alphaModFix/>
          </a:blip>
          <a:srcRect/>
          <a:stretch/>
        </p:blipFill>
        <p:spPr>
          <a:xfrm>
            <a:off x="4378046" y="436414"/>
            <a:ext cx="6629400" cy="4457267"/>
          </a:xfrm>
          <a:prstGeom prst="rect">
            <a:avLst/>
          </a:prstGeom>
          <a:noFill/>
          <a:ln>
            <a:noFill/>
          </a:ln>
        </p:spPr>
      </p:pic>
      <p:sp>
        <p:nvSpPr>
          <p:cNvPr id="181" name="Google Shape;181;p26"/>
          <p:cNvSpPr/>
          <p:nvPr/>
        </p:nvSpPr>
        <p:spPr>
          <a:xfrm>
            <a:off x="8268422" y="1427013"/>
            <a:ext cx="2815225" cy="726510"/>
          </a:xfrm>
          <a:prstGeom prst="rect">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182" name="Google Shape;182;p26"/>
          <p:cNvSpPr/>
          <p:nvPr/>
        </p:nvSpPr>
        <p:spPr>
          <a:xfrm>
            <a:off x="8268422" y="2951013"/>
            <a:ext cx="2815225" cy="726510"/>
          </a:xfrm>
          <a:prstGeom prst="rect">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183" name="Google Shape;183;p26"/>
          <p:cNvSpPr/>
          <p:nvPr/>
        </p:nvSpPr>
        <p:spPr>
          <a:xfrm>
            <a:off x="8268422" y="4084764"/>
            <a:ext cx="2815225" cy="726510"/>
          </a:xfrm>
          <a:prstGeom prst="rect">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18606231-E924-1C4F-7C1A-25396EE64A4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Example: Tower of Hanoi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8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18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065" y="3145589"/>
            <a:ext cx="2947482" cy="566822"/>
          </a:xfrm>
          <a:prstGeom prst="rect">
            <a:avLst/>
          </a:prstGeom>
        </p:spPr>
        <p:txBody>
          <a:bodyPr vert="horz" wrap="square" lIns="0" tIns="12700" rIns="0" bIns="0" rtlCol="0" anchor="ctr">
            <a:spAutoFit/>
          </a:bodyPr>
          <a:lstStyle/>
          <a:p>
            <a:pPr marL="12700">
              <a:lnSpc>
                <a:spcPct val="100000"/>
              </a:lnSpc>
              <a:spcBef>
                <a:spcPts val="100"/>
              </a:spcBef>
            </a:pPr>
            <a:r>
              <a:rPr spc="-85" dirty="0"/>
              <a:t>Example</a:t>
            </a:r>
          </a:p>
        </p:txBody>
      </p:sp>
      <p:pic>
        <p:nvPicPr>
          <p:cNvPr id="3" name="object 3"/>
          <p:cNvPicPr/>
          <p:nvPr/>
        </p:nvPicPr>
        <p:blipFill>
          <a:blip r:embed="rId3" cstate="print"/>
          <a:stretch>
            <a:fillRect/>
          </a:stretch>
        </p:blipFill>
        <p:spPr>
          <a:xfrm>
            <a:off x="3581039" y="892463"/>
            <a:ext cx="8168337" cy="4763168"/>
          </a:xfrm>
          <a:prstGeom prst="rect">
            <a:avLst/>
          </a:prstGeom>
        </p:spPr>
      </p:pic>
      <p:sp>
        <p:nvSpPr>
          <p:cNvPr id="4" name="object 4"/>
          <p:cNvSpPr txBox="1"/>
          <p:nvPr/>
        </p:nvSpPr>
        <p:spPr>
          <a:xfrm>
            <a:off x="4232401" y="5735828"/>
            <a:ext cx="6819265" cy="391160"/>
          </a:xfrm>
          <a:prstGeom prst="rect">
            <a:avLst/>
          </a:prstGeom>
        </p:spPr>
        <p:txBody>
          <a:bodyPr vert="horz" wrap="square" lIns="0" tIns="12700" rIns="0" bIns="0" rtlCol="0">
            <a:spAutoFit/>
          </a:bodyPr>
          <a:lstStyle/>
          <a:p>
            <a:pPr marL="12700">
              <a:spcBef>
                <a:spcPts val="100"/>
              </a:spcBef>
            </a:pPr>
            <a:r>
              <a:rPr lang="en-US" sz="2400" dirty="0">
                <a:solidFill>
                  <a:schemeClr val="tx1">
                    <a:lumMod val="75000"/>
                    <a:lumOff val="25000"/>
                  </a:schemeClr>
                </a:solidFill>
                <a:cs typeface="Arial"/>
              </a:rPr>
              <a:t>Is changing the page internal or</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external?</a:t>
            </a:r>
            <a:endParaRPr sz="2400" dirty="0">
              <a:solidFill>
                <a:schemeClr val="tx1">
                  <a:lumMod val="75000"/>
                  <a:lumOff val="25000"/>
                </a:schemeClr>
              </a:solidFil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22"/>
          <p:cNvSpPr txBox="1">
            <a:spLocks noGrp="1"/>
          </p:cNvSpPr>
          <p:nvPr>
            <p:ph type="body" idx="1"/>
          </p:nvPr>
        </p:nvSpPr>
        <p:spPr>
          <a:xfrm>
            <a:off x="3519054" y="986028"/>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b="1" dirty="0">
                <a:ea typeface="Arial"/>
                <a:cs typeface="Arial"/>
                <a:sym typeface="Arial"/>
              </a:rPr>
              <a:t>Pragmatic actions</a:t>
            </a:r>
            <a:r>
              <a:rPr lang="en-US" sz="2400" dirty="0">
                <a:ea typeface="Arial"/>
                <a:cs typeface="Arial"/>
                <a:sym typeface="Arial"/>
              </a:rPr>
              <a:t> move a person and their analysis closer to the desired destination</a:t>
            </a:r>
            <a:br>
              <a:rPr lang="en-US" sz="2400" dirty="0">
                <a:ea typeface="Arial"/>
                <a:cs typeface="Arial"/>
                <a:sym typeface="Arial"/>
              </a:rPr>
            </a:b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Epistemic actions</a:t>
            </a:r>
            <a:r>
              <a:rPr lang="en-US" sz="2400" dirty="0">
                <a:ea typeface="Arial"/>
                <a:cs typeface="Arial"/>
                <a:sym typeface="Arial"/>
              </a:rPr>
              <a:t> enable humans to leverage environmental structures to </a:t>
            </a:r>
            <a:r>
              <a:rPr lang="en-US" sz="2400" b="1" dirty="0">
                <a:ea typeface="Arial"/>
                <a:cs typeface="Arial"/>
                <a:sym typeface="Arial"/>
              </a:rPr>
              <a:t>link internal structures</a:t>
            </a:r>
            <a:r>
              <a:rPr lang="en-US" sz="2400" dirty="0">
                <a:ea typeface="Arial"/>
                <a:cs typeface="Arial"/>
                <a:sym typeface="Arial"/>
              </a:rPr>
              <a:t> </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The purpose of some actions is not for the effect they have on the environment but </a:t>
            </a:r>
            <a:r>
              <a:rPr lang="en-US" sz="2400" b="1" dirty="0">
                <a:ea typeface="Arial"/>
                <a:cs typeface="Arial"/>
                <a:sym typeface="Arial"/>
              </a:rPr>
              <a:t>for the effect they have on the humans</a:t>
            </a:r>
            <a:r>
              <a:rPr lang="en-US" sz="2400" dirty="0">
                <a:ea typeface="Arial"/>
                <a:cs typeface="Arial"/>
                <a:sym typeface="Arial"/>
              </a:rPr>
              <a:t> </a:t>
            </a:r>
            <a:endParaRPr sz="2400" dirty="0">
              <a:ea typeface="Arial"/>
              <a:cs typeface="Arial"/>
              <a:sym typeface="Arial"/>
            </a:endParaRPr>
          </a:p>
          <a:p>
            <a:pPr marL="857250" lvl="1" indent="-355600">
              <a:spcBef>
                <a:spcPts val="400"/>
              </a:spcBef>
              <a:spcAft>
                <a:spcPts val="0"/>
              </a:spcAft>
              <a:buSzPts val="1700"/>
              <a:buNone/>
            </a:pPr>
            <a:endParaRPr sz="2400" dirty="0">
              <a:ea typeface="Arial"/>
              <a:cs typeface="Arial"/>
              <a:sym typeface="Arial"/>
            </a:endParaRPr>
          </a:p>
        </p:txBody>
      </p:sp>
      <p:sp>
        <p:nvSpPr>
          <p:cNvPr id="2" name="Title 1">
            <a:extLst>
              <a:ext uri="{FF2B5EF4-FFF2-40B4-BE49-F238E27FC236}">
                <a16:creationId xmlns:a16="http://schemas.microsoft.com/office/drawing/2014/main" id="{186C1675-C64F-E23A-F9CD-465F4C73B5E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Pragmatic vs. Epistemic Action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23"/>
          <p:cNvSpPr txBox="1">
            <a:spLocks noGrp="1"/>
          </p:cNvSpPr>
          <p:nvPr>
            <p:ph type="body" idx="1"/>
          </p:nvPr>
        </p:nvSpPr>
        <p:spPr>
          <a:xfrm>
            <a:off x="3463634" y="1226125"/>
            <a:ext cx="8229600" cy="4876800"/>
          </a:xfrm>
          <a:prstGeom prst="rect">
            <a:avLst/>
          </a:prstGeom>
          <a:noFill/>
          <a:ln>
            <a:noFill/>
          </a:ln>
        </p:spPr>
        <p:txBody>
          <a:bodyPr spcFirstLastPara="1" vert="horz" wrap="square" lIns="91425" tIns="45700" rIns="91425" bIns="45700" rtlCol="0" anchor="t" anchorCtr="0">
            <a:noAutofit/>
          </a:bodyPr>
          <a:lstStyle/>
          <a:p>
            <a:pPr indent="-53339">
              <a:spcBef>
                <a:spcPts val="0"/>
              </a:spcBef>
              <a:buSzPts val="2040"/>
              <a:buNone/>
            </a:pPr>
            <a:endParaRPr sz="2400" dirty="0">
              <a:solidFill>
                <a:srgbClr val="000000"/>
              </a:solidFill>
              <a:latin typeface="Arial"/>
              <a:ea typeface="Arial"/>
              <a:cs typeface="Arial"/>
              <a:sym typeface="Arial"/>
            </a:endParaRPr>
          </a:p>
        </p:txBody>
      </p:sp>
      <p:pic>
        <p:nvPicPr>
          <p:cNvPr id="160" name="Google Shape;160;p23"/>
          <p:cNvPicPr preferRelativeResize="0"/>
          <p:nvPr/>
        </p:nvPicPr>
        <p:blipFill rotWithShape="1">
          <a:blip r:embed="rId3">
            <a:alphaModFix/>
          </a:blip>
          <a:srcRect/>
          <a:stretch/>
        </p:blipFill>
        <p:spPr>
          <a:xfrm>
            <a:off x="3539834" y="1302325"/>
            <a:ext cx="8153400" cy="4267200"/>
          </a:xfrm>
          <a:prstGeom prst="rect">
            <a:avLst/>
          </a:prstGeom>
          <a:noFill/>
          <a:ln>
            <a:noFill/>
          </a:ln>
        </p:spPr>
      </p:pic>
      <p:sp>
        <p:nvSpPr>
          <p:cNvPr id="2" name="Title 1">
            <a:extLst>
              <a:ext uri="{FF2B5EF4-FFF2-40B4-BE49-F238E27FC236}">
                <a16:creationId xmlns:a16="http://schemas.microsoft.com/office/drawing/2014/main" id="{1CF11536-8BA8-C400-552D-84CE84ED4C1C}"/>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Example: Tetris Behavior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29"/>
          <p:cNvSpPr txBox="1">
            <a:spLocks noGrp="1"/>
          </p:cNvSpPr>
          <p:nvPr>
            <p:ph type="body" idx="1"/>
          </p:nvPr>
        </p:nvSpPr>
        <p:spPr>
          <a:xfrm>
            <a:off x="3501660" y="1877291"/>
            <a:ext cx="8229600" cy="4876800"/>
          </a:xfrm>
          <a:prstGeom prst="rect">
            <a:avLst/>
          </a:prstGeom>
          <a:noFill/>
          <a:ln>
            <a:noFill/>
          </a:ln>
        </p:spPr>
        <p:txBody>
          <a:bodyPr spcFirstLastPara="1" vert="horz" wrap="square" lIns="91425" tIns="45700" rIns="91425" bIns="45700" rtlCol="0" anchor="t" anchorCtr="0">
            <a:noAutofit/>
          </a:bodyPr>
          <a:lstStyle/>
          <a:p>
            <a:pPr marL="0" indent="0" algn="ctr">
              <a:spcBef>
                <a:spcPts val="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720"/>
              </a:spcBef>
              <a:buNone/>
            </a:pPr>
            <a:r>
              <a:rPr lang="en-US" sz="2400" dirty="0">
                <a:ea typeface="Arial"/>
                <a:cs typeface="Arial"/>
                <a:sym typeface="Arial"/>
              </a:rPr>
              <a:t>Interaction with </a:t>
            </a:r>
            <a:endParaRPr sz="2400" dirty="0"/>
          </a:p>
          <a:p>
            <a:pPr marL="0" indent="0" algn="ctr">
              <a:spcBef>
                <a:spcPts val="720"/>
              </a:spcBef>
              <a:buNone/>
            </a:pPr>
            <a:r>
              <a:rPr lang="en-US" sz="2400" dirty="0">
                <a:ea typeface="Arial"/>
                <a:cs typeface="Arial"/>
                <a:sym typeface="Arial"/>
              </a:rPr>
              <a:t>a Visual Interface</a:t>
            </a:r>
            <a:endParaRPr sz="2400" dirty="0">
              <a:ea typeface="Arial"/>
              <a:cs typeface="Arial"/>
              <a:sym typeface="Arial"/>
            </a:endParaRPr>
          </a:p>
        </p:txBody>
      </p:sp>
      <p:sp>
        <p:nvSpPr>
          <p:cNvPr id="2" name="Title 1">
            <a:extLst>
              <a:ext uri="{FF2B5EF4-FFF2-40B4-BE49-F238E27FC236}">
                <a16:creationId xmlns:a16="http://schemas.microsoft.com/office/drawing/2014/main" id="{D5D996EF-77A5-76D1-9C3F-8916628FF8F3}"/>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Part II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8" name="Google Shape;208;p30" descr="human-computer-interaction.png"/>
          <p:cNvPicPr preferRelativeResize="0"/>
          <p:nvPr/>
        </p:nvPicPr>
        <p:blipFill rotWithShape="1">
          <a:blip r:embed="rId3">
            <a:alphaModFix/>
          </a:blip>
          <a:srcRect/>
          <a:stretch/>
        </p:blipFill>
        <p:spPr>
          <a:xfrm flipH="1">
            <a:off x="4772892" y="1717964"/>
            <a:ext cx="5064718" cy="3733799"/>
          </a:xfrm>
          <a:prstGeom prst="rect">
            <a:avLst/>
          </a:prstGeom>
          <a:noFill/>
          <a:ln>
            <a:noFill/>
          </a:ln>
        </p:spPr>
      </p:pic>
      <p:sp>
        <p:nvSpPr>
          <p:cNvPr id="209" name="Google Shape;209;p30"/>
          <p:cNvSpPr/>
          <p:nvPr/>
        </p:nvSpPr>
        <p:spPr>
          <a:xfrm>
            <a:off x="4468092" y="1184563"/>
            <a:ext cx="6172200" cy="4572000"/>
          </a:xfrm>
          <a:prstGeom prst="rect">
            <a:avLst/>
          </a:prstGeom>
          <a:solidFill>
            <a:schemeClr val="lt1">
              <a:alpha val="69803"/>
            </a:schemeClr>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pic>
        <p:nvPicPr>
          <p:cNvPr id="210" name="Google Shape;210;p30" descr="human-computer-interaction.png"/>
          <p:cNvPicPr preferRelativeResize="0"/>
          <p:nvPr/>
        </p:nvPicPr>
        <p:blipFill rotWithShape="1">
          <a:blip r:embed="rId3">
            <a:alphaModFix/>
          </a:blip>
          <a:srcRect l="2206" t="3742" r="68121" b="51473"/>
          <a:stretch/>
        </p:blipFill>
        <p:spPr>
          <a:xfrm flipH="1">
            <a:off x="8223056" y="1857664"/>
            <a:ext cx="1502836" cy="1672167"/>
          </a:xfrm>
          <a:prstGeom prst="ellipse">
            <a:avLst/>
          </a:prstGeom>
          <a:noFill/>
          <a:ln>
            <a:noFill/>
          </a:ln>
        </p:spPr>
      </p:pic>
      <p:pic>
        <p:nvPicPr>
          <p:cNvPr id="211" name="Google Shape;211;p30" descr="human-computer-interaction.png"/>
          <p:cNvPicPr preferRelativeResize="0"/>
          <p:nvPr/>
        </p:nvPicPr>
        <p:blipFill rotWithShape="1">
          <a:blip r:embed="rId3">
            <a:alphaModFix/>
          </a:blip>
          <a:srcRect l="24148" t="74888" r="31970" b="-9185"/>
          <a:stretch/>
        </p:blipFill>
        <p:spPr>
          <a:xfrm flipH="1">
            <a:off x="6392142" y="4514080"/>
            <a:ext cx="2222500" cy="1280583"/>
          </a:xfrm>
          <a:prstGeom prst="ellipse">
            <a:avLst/>
          </a:prstGeom>
          <a:noFill/>
          <a:ln>
            <a:noFill/>
          </a:ln>
        </p:spPr>
      </p:pic>
      <p:grpSp>
        <p:nvGrpSpPr>
          <p:cNvPr id="212" name="Google Shape;212;p30"/>
          <p:cNvGrpSpPr/>
          <p:nvPr/>
        </p:nvGrpSpPr>
        <p:grpSpPr>
          <a:xfrm>
            <a:off x="6106390" y="1857664"/>
            <a:ext cx="2233084" cy="1672167"/>
            <a:chOff x="3238498" y="1968500"/>
            <a:chExt cx="2233084" cy="1672167"/>
          </a:xfrm>
        </p:grpSpPr>
        <p:pic>
          <p:nvPicPr>
            <p:cNvPr id="213" name="Google Shape;213;p30" descr="human-computer-interaction.png"/>
            <p:cNvPicPr preferRelativeResize="0"/>
            <p:nvPr/>
          </p:nvPicPr>
          <p:blipFill rotWithShape="1">
            <a:blip r:embed="rId3">
              <a:alphaModFix/>
            </a:blip>
            <a:srcRect l="29581" t="3742" r="26327" b="51473"/>
            <a:stretch/>
          </p:blipFill>
          <p:spPr>
            <a:xfrm flipH="1">
              <a:off x="3238498" y="1968500"/>
              <a:ext cx="2233084" cy="1672167"/>
            </a:xfrm>
            <a:prstGeom prst="ellipse">
              <a:avLst/>
            </a:prstGeom>
            <a:noFill/>
            <a:ln>
              <a:noFill/>
            </a:ln>
          </p:spPr>
        </p:pic>
        <p:sp>
          <p:nvSpPr>
            <p:cNvPr id="214" name="Google Shape;214;p30"/>
            <p:cNvSpPr txBox="1"/>
            <p:nvPr/>
          </p:nvSpPr>
          <p:spPr>
            <a:xfrm>
              <a:off x="3657600" y="2362200"/>
              <a:ext cx="1489272" cy="369332"/>
            </a:xfrm>
            <a:prstGeom prst="rect">
              <a:avLst/>
            </a:prstGeom>
            <a:noFill/>
            <a:ln>
              <a:noFill/>
            </a:ln>
          </p:spPr>
          <p:txBody>
            <a:bodyPr spcFirstLastPara="1" wrap="square" lIns="91425" tIns="45700" rIns="91425" bIns="45700" anchor="t" anchorCtr="0">
              <a:noAutofit/>
            </a:bodyPr>
            <a:lstStyle/>
            <a:p>
              <a:pPr algn="ctr"/>
              <a:r>
                <a:rPr lang="en-US">
                  <a:solidFill>
                    <a:schemeClr val="dk1"/>
                  </a:solidFill>
                  <a:latin typeface="Arial"/>
                  <a:ea typeface="Arial"/>
                  <a:cs typeface="Arial"/>
                  <a:sym typeface="Arial"/>
                </a:rPr>
                <a:t>Visualization</a:t>
              </a:r>
              <a:endParaRPr>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B94A1871-2526-FEEB-8976-463094CF6DC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So far…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31"/>
          <p:cNvSpPr txBox="1">
            <a:spLocks noGrp="1"/>
          </p:cNvSpPr>
          <p:nvPr>
            <p:ph type="body" idx="1"/>
          </p:nvPr>
        </p:nvSpPr>
        <p:spPr>
          <a:xfrm>
            <a:off x="3512820" y="1600200"/>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Interaction is situated in the </a:t>
            </a:r>
            <a:r>
              <a:rPr lang="en-US" sz="2400" b="1" dirty="0">
                <a:ea typeface="Arial"/>
                <a:cs typeface="Arial"/>
                <a:sym typeface="Arial"/>
              </a:rPr>
              <a:t>context</a:t>
            </a:r>
            <a:r>
              <a:rPr lang="en-US" sz="2400" dirty="0">
                <a:ea typeface="Arial"/>
                <a:cs typeface="Arial"/>
                <a:sym typeface="Arial"/>
              </a:rPr>
              <a:t> of a problem or goal-directed activity</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Question:</a:t>
            </a:r>
            <a:r>
              <a:rPr lang="en-US" sz="2400" dirty="0">
                <a:ea typeface="Arial"/>
                <a:cs typeface="Arial"/>
                <a:sym typeface="Arial"/>
              </a:rPr>
              <a:t> what kinds of things might someone want to do using a visualization?</a:t>
            </a:r>
            <a:endParaRPr sz="2400" b="1" dirty="0">
              <a:ea typeface="Arial"/>
              <a:cs typeface="Arial"/>
              <a:sym typeface="Arial"/>
            </a:endParaRPr>
          </a:p>
        </p:txBody>
      </p:sp>
      <p:sp>
        <p:nvSpPr>
          <p:cNvPr id="2" name="Title 1">
            <a:extLst>
              <a:ext uri="{FF2B5EF4-FFF2-40B4-BE49-F238E27FC236}">
                <a16:creationId xmlns:a16="http://schemas.microsoft.com/office/drawing/2014/main" id="{233BC2AF-B0D5-BECC-DAF8-0DB3C216D8B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Flashback: interaction as a reasoning aid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marL="182880" marR="0" lvl="0" indent="-182880" algn="l" defTabSz="914400" rtl="0" eaLnBrk="1" fontAlgn="auto" latinLnBrk="0" hangingPunct="1">
              <a:lnSpc>
                <a:spcPct val="100000"/>
              </a:lnSpc>
              <a:spcBef>
                <a:spcPts val="0"/>
              </a:spcBef>
              <a:spcAft>
                <a:spcPts val="0"/>
              </a:spcAft>
              <a:buClr>
                <a:srgbClr val="93A299"/>
              </a:buClr>
              <a:buSzPts val="2040"/>
              <a:buFont typeface="Arial"/>
              <a:buChar char="•"/>
              <a:tabLst/>
              <a:defRPr/>
            </a:pPr>
            <a:r>
              <a:rPr lang="en-US" sz="2400" kern="0" dirty="0">
                <a:ea typeface="Arial"/>
                <a:cs typeface="Arial"/>
                <a:sym typeface="Arial"/>
              </a:rPr>
              <a:t>Interaction: a definition</a:t>
            </a:r>
          </a:p>
          <a:p>
            <a:pPr marL="182880" marR="0" lvl="0" indent="-182880" algn="l" defTabSz="914400" rtl="0" eaLnBrk="1" fontAlgn="auto" latinLnBrk="0" hangingPunct="1">
              <a:lnSpc>
                <a:spcPct val="100000"/>
              </a:lnSpc>
              <a:spcBef>
                <a:spcPts val="0"/>
              </a:spcBef>
              <a:spcAft>
                <a:spcPts val="0"/>
              </a:spcAft>
              <a:buClr>
                <a:srgbClr val="93A299"/>
              </a:buClr>
              <a:buSzPts val="2040"/>
              <a:buFont typeface="Arial"/>
              <a:buChar char="•"/>
              <a:tabLst/>
              <a:defRPr/>
            </a:pPr>
            <a:r>
              <a:rPr lang="en-US" sz="2400" kern="0" dirty="0">
                <a:ea typeface="Arial"/>
                <a:cs typeface="Arial"/>
                <a:sym typeface="Arial"/>
              </a:rPr>
              <a:t>Interaction with data and problem space</a:t>
            </a:r>
          </a:p>
          <a:p>
            <a:pPr lvl="1">
              <a:lnSpc>
                <a:spcPct val="100000"/>
              </a:lnSpc>
              <a:spcBef>
                <a:spcPts val="0"/>
              </a:spcBef>
              <a:spcAft>
                <a:spcPts val="0"/>
              </a:spcAft>
              <a:buClr>
                <a:srgbClr val="93A299"/>
              </a:buClr>
              <a:buSzPts val="2040"/>
              <a:buFont typeface="Arial"/>
              <a:buChar char="•"/>
              <a:defRPr/>
            </a:pPr>
            <a:r>
              <a:rPr lang="en-US" sz="2200" kern="0" dirty="0">
                <a:ea typeface="Arial"/>
                <a:cs typeface="Arial"/>
                <a:sym typeface="Arial"/>
              </a:rPr>
              <a:t>Relationship between interaction and understanding</a:t>
            </a:r>
          </a:p>
          <a:p>
            <a:pPr lvl="1">
              <a:lnSpc>
                <a:spcPct val="100000"/>
              </a:lnSpc>
              <a:spcBef>
                <a:spcPts val="0"/>
              </a:spcBef>
              <a:spcAft>
                <a:spcPts val="0"/>
              </a:spcAft>
              <a:buClr>
                <a:srgbClr val="93A299"/>
              </a:buClr>
              <a:buSzPts val="2040"/>
              <a:buFont typeface="Arial"/>
              <a:buChar char="•"/>
              <a:defRPr/>
            </a:pPr>
            <a:r>
              <a:rPr lang="en-US" sz="2200" kern="0" dirty="0">
                <a:ea typeface="Arial"/>
                <a:cs typeface="Arial"/>
                <a:sym typeface="Arial"/>
              </a:rPr>
              <a:t>Roles interaction plays</a:t>
            </a:r>
          </a:p>
          <a:p>
            <a:pPr marL="182880" marR="0" lvl="0" indent="-182880" algn="l" defTabSz="914400" rtl="0" eaLnBrk="1" fontAlgn="auto" latinLnBrk="0" hangingPunct="1">
              <a:lnSpc>
                <a:spcPct val="100000"/>
              </a:lnSpc>
              <a:spcBef>
                <a:spcPts val="0"/>
              </a:spcBef>
              <a:spcAft>
                <a:spcPts val="0"/>
              </a:spcAft>
              <a:buClr>
                <a:srgbClr val="93A299"/>
              </a:buClr>
              <a:buSzPts val="2040"/>
              <a:buFont typeface="Arial"/>
              <a:buChar char="•"/>
              <a:tabLst/>
              <a:defRPr/>
            </a:pPr>
            <a:r>
              <a:rPr lang="en-US" sz="2400" kern="0" dirty="0">
                <a:ea typeface="Arial"/>
                <a:cs typeface="Arial"/>
                <a:sym typeface="Arial"/>
              </a:rPr>
              <a:t>Interaction with visual interfaces</a:t>
            </a:r>
          </a:p>
          <a:p>
            <a:pPr lvl="1">
              <a:lnSpc>
                <a:spcPct val="100000"/>
              </a:lnSpc>
              <a:spcBef>
                <a:spcPts val="0"/>
              </a:spcBef>
              <a:spcAft>
                <a:spcPts val="0"/>
              </a:spcAft>
              <a:buClr>
                <a:srgbClr val="93A299"/>
              </a:buClr>
              <a:buSzPts val="2040"/>
              <a:buFont typeface="Arial"/>
              <a:buChar char="•"/>
              <a:defRPr/>
            </a:pPr>
            <a:r>
              <a:rPr lang="en-US" sz="2200" kern="0" dirty="0">
                <a:ea typeface="Arial"/>
                <a:cs typeface="Arial"/>
                <a:sym typeface="Arial"/>
              </a:rPr>
              <a:t>Basic interaction types</a:t>
            </a:r>
          </a:p>
          <a:p>
            <a:pPr lvl="1">
              <a:lnSpc>
                <a:spcPct val="100000"/>
              </a:lnSpc>
              <a:spcBef>
                <a:spcPts val="0"/>
              </a:spcBef>
              <a:spcAft>
                <a:spcPts val="0"/>
              </a:spcAft>
              <a:buClr>
                <a:srgbClr val="93A299"/>
              </a:buClr>
              <a:buSzPts val="2040"/>
              <a:buFont typeface="Arial"/>
              <a:buChar char="•"/>
              <a:defRPr/>
            </a:pPr>
            <a:r>
              <a:rPr lang="en-US" sz="2200" kern="0" dirty="0">
                <a:ea typeface="Arial"/>
                <a:cs typeface="Arial"/>
                <a:sym typeface="Arial"/>
              </a:rPr>
              <a:t>Sample interaction methods</a:t>
            </a:r>
          </a:p>
          <a:p>
            <a:pPr marL="182880" marR="0" lvl="0" indent="-182880" algn="l" defTabSz="914400" rtl="0" eaLnBrk="1" fontAlgn="auto" latinLnBrk="0" hangingPunct="1">
              <a:lnSpc>
                <a:spcPct val="100000"/>
              </a:lnSpc>
              <a:spcBef>
                <a:spcPts val="0"/>
              </a:spcBef>
              <a:spcAft>
                <a:spcPts val="0"/>
              </a:spcAft>
              <a:buClr>
                <a:srgbClr val="93A299"/>
              </a:buClr>
              <a:buSzPts val="2040"/>
              <a:buFont typeface="Arial"/>
              <a:buChar char="•"/>
              <a:tabLst/>
              <a:defRPr/>
            </a:pPr>
            <a:r>
              <a:rPr lang="en-US" sz="2400" kern="0" dirty="0">
                <a:ea typeface="Arial"/>
                <a:cs typeface="Arial"/>
                <a:sym typeface="Arial"/>
              </a:rPr>
              <a:t>Demo: coordinated multiple views</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2"/>
          <p:cNvSpPr txBox="1">
            <a:spLocks noGrp="1"/>
          </p:cNvSpPr>
          <p:nvPr>
            <p:ph type="body" idx="1"/>
          </p:nvPr>
        </p:nvSpPr>
        <p:spPr>
          <a:xfrm>
            <a:off x="3546763" y="1290842"/>
            <a:ext cx="8229600" cy="4876800"/>
          </a:xfrm>
          <a:prstGeom prst="rect">
            <a:avLst/>
          </a:prstGeom>
          <a:noFill/>
          <a:ln>
            <a:noFill/>
          </a:ln>
        </p:spPr>
        <p:txBody>
          <a:bodyPr spcFirstLastPara="1" wrap="square" lIns="91425" tIns="45700" rIns="91425" bIns="45700" anchor="t" anchorCtr="0">
            <a:noAutofit/>
          </a:bodyPr>
          <a:lstStyle/>
          <a:p>
            <a:pPr marL="640080" indent="-525780" defTabSz="457200">
              <a:buSzPts val="2040"/>
              <a:buFont typeface="Arial"/>
              <a:buAutoNum type="arabicPeriod"/>
            </a:pPr>
            <a:r>
              <a:rPr lang="en-US" sz="2400" dirty="0">
                <a:cs typeface="Arial"/>
                <a:sym typeface="Arial"/>
              </a:rPr>
              <a:t>Select: mark something as interesting</a:t>
            </a:r>
            <a:endParaRPr sz="2400" dirty="0">
              <a:cs typeface="Arial"/>
            </a:endParaRPr>
          </a:p>
          <a:p>
            <a:pPr marL="640080" indent="-525780" defTabSz="457200">
              <a:buSzPts val="2040"/>
              <a:buFont typeface="Arial"/>
              <a:buAutoNum type="arabicPeriod"/>
            </a:pPr>
            <a:r>
              <a:rPr lang="en-US" sz="2400" dirty="0">
                <a:cs typeface="Arial"/>
                <a:sym typeface="Arial"/>
              </a:rPr>
              <a:t>Explore: show me something else</a:t>
            </a:r>
            <a:endParaRPr sz="2400" dirty="0">
              <a:cs typeface="Arial"/>
            </a:endParaRPr>
          </a:p>
          <a:p>
            <a:pPr marL="640080" indent="-525780" defTabSz="457200">
              <a:buSzPts val="2040"/>
              <a:buFont typeface="Arial"/>
              <a:buAutoNum type="arabicPeriod"/>
            </a:pPr>
            <a:r>
              <a:rPr lang="en-US" sz="2400" dirty="0">
                <a:cs typeface="Arial"/>
                <a:sym typeface="Arial"/>
              </a:rPr>
              <a:t>Reconfigure: show me a different arrangement</a:t>
            </a:r>
            <a:endParaRPr sz="2400" dirty="0">
              <a:cs typeface="Arial"/>
            </a:endParaRPr>
          </a:p>
          <a:p>
            <a:pPr marL="640080" indent="-525780" defTabSz="457200">
              <a:buSzPts val="2040"/>
              <a:buFont typeface="Arial"/>
              <a:buAutoNum type="arabicPeriod"/>
            </a:pPr>
            <a:r>
              <a:rPr lang="en-US" sz="2400" dirty="0">
                <a:cs typeface="Arial"/>
                <a:sym typeface="Arial"/>
              </a:rPr>
              <a:t>Encode: show me a different representation</a:t>
            </a:r>
            <a:endParaRPr sz="2400" dirty="0">
              <a:cs typeface="Arial"/>
            </a:endParaRPr>
          </a:p>
          <a:p>
            <a:pPr marL="640080" indent="-525780" defTabSz="457200">
              <a:buSzPts val="2040"/>
              <a:buFont typeface="Arial"/>
              <a:buAutoNum type="arabicPeriod"/>
            </a:pPr>
            <a:r>
              <a:rPr lang="en-US" sz="2400" dirty="0">
                <a:cs typeface="Arial"/>
                <a:sym typeface="Arial"/>
              </a:rPr>
              <a:t>Abstract/Elaborate: show me more or less detail</a:t>
            </a:r>
            <a:endParaRPr sz="2400" dirty="0">
              <a:cs typeface="Arial"/>
            </a:endParaRPr>
          </a:p>
          <a:p>
            <a:pPr marL="640080" indent="-525780" defTabSz="457200">
              <a:buSzPts val="2040"/>
              <a:buFont typeface="Arial"/>
              <a:buAutoNum type="arabicPeriod"/>
            </a:pPr>
            <a:r>
              <a:rPr lang="en-US" sz="2400" dirty="0">
                <a:cs typeface="Arial"/>
                <a:sym typeface="Arial"/>
              </a:rPr>
              <a:t>Filter: show me something conditionally</a:t>
            </a:r>
            <a:endParaRPr sz="2400" dirty="0">
              <a:cs typeface="Arial"/>
            </a:endParaRPr>
          </a:p>
          <a:p>
            <a:pPr marL="640080" indent="-525780" defTabSz="457200">
              <a:buSzPts val="2040"/>
              <a:buFont typeface="Arial"/>
              <a:buAutoNum type="arabicPeriod"/>
            </a:pPr>
            <a:r>
              <a:rPr lang="en-US" sz="2400" dirty="0">
                <a:cs typeface="Arial"/>
                <a:sym typeface="Arial"/>
              </a:rPr>
              <a:t>Connect: show me related items</a:t>
            </a:r>
            <a:endParaRPr sz="2400" dirty="0">
              <a:cs typeface="Arial"/>
              <a:sym typeface="Arial"/>
            </a:endParaRPr>
          </a:p>
        </p:txBody>
      </p:sp>
      <p:sp>
        <p:nvSpPr>
          <p:cNvPr id="228" name="Google Shape;228;p32"/>
          <p:cNvSpPr/>
          <p:nvPr/>
        </p:nvSpPr>
        <p:spPr>
          <a:xfrm>
            <a:off x="2514600" y="6043136"/>
            <a:ext cx="7340600" cy="738664"/>
          </a:xfrm>
          <a:prstGeom prst="rect">
            <a:avLst/>
          </a:prstGeom>
          <a:noFill/>
          <a:ln>
            <a:noFill/>
          </a:ln>
        </p:spPr>
        <p:txBody>
          <a:bodyPr spcFirstLastPara="1" wrap="square" lIns="91425" tIns="45700" rIns="91425" bIns="45700" anchor="t" anchorCtr="0">
            <a:noAutofit/>
          </a:bodyPr>
          <a:lstStyle/>
          <a:p>
            <a:r>
              <a:rPr lang="en-US" sz="1400">
                <a:solidFill>
                  <a:schemeClr val="dk1"/>
                </a:solidFill>
                <a:latin typeface="Arial"/>
                <a:ea typeface="Arial"/>
                <a:cs typeface="Arial"/>
                <a:sym typeface="Arial"/>
              </a:rPr>
              <a:t>Yi, J. S., ah Kang, Y., Stasko, J. T., &amp; Jacko, J. A. (2007). Toward a deeper understanding of the role of interaction in information visualization. Visualization and Computer Graphics, IEEE Transactions on, 13(6), 1224-1231.</a:t>
            </a:r>
            <a:endParaRPr/>
          </a:p>
        </p:txBody>
      </p:sp>
      <p:sp>
        <p:nvSpPr>
          <p:cNvPr id="2" name="Title 1">
            <a:extLst>
              <a:ext uri="{FF2B5EF4-FFF2-40B4-BE49-F238E27FC236}">
                <a16:creationId xmlns:a16="http://schemas.microsoft.com/office/drawing/2014/main" id="{F9CD1396-1608-115B-BAED-342334C63D4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Yi, Kang, </a:t>
            </a:r>
            <a:r>
              <a:rPr lang="en-US" dirty="0" err="1"/>
              <a:t>Stasko</a:t>
            </a:r>
            <a:r>
              <a:rPr lang="en-US" dirty="0"/>
              <a:t> and Jacko (2007)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33"/>
          <p:cNvSpPr txBox="1">
            <a:spLocks noGrp="1"/>
          </p:cNvSpPr>
          <p:nvPr>
            <p:ph type="body" idx="1"/>
          </p:nvPr>
        </p:nvSpPr>
        <p:spPr>
          <a:xfrm>
            <a:off x="3519054" y="1123837"/>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Mark something as interesting: direct</a:t>
            </a:r>
            <a:endParaRPr sz="2400" dirty="0">
              <a:ea typeface="Arial"/>
              <a:cs typeface="Arial"/>
              <a:sym typeface="Arial"/>
            </a:endParaRPr>
          </a:p>
          <a:p>
            <a:pPr indent="-53339">
              <a:spcBef>
                <a:spcPts val="480"/>
              </a:spcBef>
              <a:buSzPts val="2040"/>
              <a:buNone/>
            </a:pPr>
            <a:endParaRPr sz="2400" dirty="0">
              <a:ea typeface="Arial"/>
              <a:cs typeface="Arial"/>
              <a:sym typeface="Arial"/>
            </a:endParaRPr>
          </a:p>
        </p:txBody>
      </p:sp>
      <p:pic>
        <p:nvPicPr>
          <p:cNvPr id="236" name="Google Shape;236;p33"/>
          <p:cNvPicPr preferRelativeResize="0"/>
          <p:nvPr/>
        </p:nvPicPr>
        <p:blipFill rotWithShape="1">
          <a:blip r:embed="rId3">
            <a:alphaModFix/>
          </a:blip>
          <a:srcRect/>
          <a:stretch/>
        </p:blipFill>
        <p:spPr>
          <a:xfrm>
            <a:off x="8631922" y="2044417"/>
            <a:ext cx="3116733" cy="3194221"/>
          </a:xfrm>
          <a:prstGeom prst="rect">
            <a:avLst/>
          </a:prstGeom>
          <a:noFill/>
          <a:ln>
            <a:noFill/>
          </a:ln>
        </p:spPr>
      </p:pic>
      <p:pic>
        <p:nvPicPr>
          <p:cNvPr id="237" name="Google Shape;237;p33"/>
          <p:cNvPicPr preferRelativeResize="0"/>
          <p:nvPr/>
        </p:nvPicPr>
        <p:blipFill rotWithShape="1">
          <a:blip r:embed="rId4">
            <a:alphaModFix/>
          </a:blip>
          <a:srcRect/>
          <a:stretch/>
        </p:blipFill>
        <p:spPr>
          <a:xfrm>
            <a:off x="3574115" y="2044417"/>
            <a:ext cx="4821351" cy="3192294"/>
          </a:xfrm>
          <a:prstGeom prst="rect">
            <a:avLst/>
          </a:prstGeom>
          <a:noFill/>
          <a:ln>
            <a:noFill/>
          </a:ln>
        </p:spPr>
      </p:pic>
      <p:pic>
        <p:nvPicPr>
          <p:cNvPr id="238" name="Google Shape;238;p33"/>
          <p:cNvPicPr preferRelativeResize="0"/>
          <p:nvPr/>
        </p:nvPicPr>
        <p:blipFill rotWithShape="1">
          <a:blip r:embed="rId5">
            <a:alphaModFix/>
          </a:blip>
          <a:srcRect/>
          <a:stretch/>
        </p:blipFill>
        <p:spPr>
          <a:xfrm rot="9900000">
            <a:off x="4805902" y="2282997"/>
            <a:ext cx="601992" cy="601992"/>
          </a:xfrm>
          <a:prstGeom prst="rect">
            <a:avLst/>
          </a:prstGeom>
          <a:noFill/>
          <a:ln>
            <a:noFill/>
          </a:ln>
        </p:spPr>
      </p:pic>
      <p:sp>
        <p:nvSpPr>
          <p:cNvPr id="2" name="Title 1">
            <a:extLst>
              <a:ext uri="{FF2B5EF4-FFF2-40B4-BE49-F238E27FC236}">
                <a16:creationId xmlns:a16="http://schemas.microsoft.com/office/drawing/2014/main" id="{A7F5A45C-D110-F61D-4918-40B8BE2DC63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1. Select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5" name="Google Shape;245;p34"/>
          <p:cNvPicPr preferRelativeResize="0"/>
          <p:nvPr/>
        </p:nvPicPr>
        <p:blipFill rotWithShape="1">
          <a:blip r:embed="rId3">
            <a:alphaModFix/>
          </a:blip>
          <a:srcRect/>
          <a:stretch/>
        </p:blipFill>
        <p:spPr>
          <a:xfrm>
            <a:off x="4362450" y="1579418"/>
            <a:ext cx="6515100" cy="4343400"/>
          </a:xfrm>
          <a:prstGeom prst="rect">
            <a:avLst/>
          </a:prstGeom>
          <a:noFill/>
          <a:ln>
            <a:noFill/>
          </a:ln>
        </p:spPr>
      </p:pic>
      <p:sp>
        <p:nvSpPr>
          <p:cNvPr id="246" name="Google Shape;246;p34"/>
          <p:cNvSpPr txBox="1"/>
          <p:nvPr/>
        </p:nvSpPr>
        <p:spPr>
          <a:xfrm>
            <a:off x="3505200" y="893618"/>
            <a:ext cx="8229600" cy="4876800"/>
          </a:xfrm>
          <a:prstGeom prst="rect">
            <a:avLst/>
          </a:prstGeom>
          <a:noFill/>
          <a:ln>
            <a:noFill/>
          </a:ln>
        </p:spPr>
        <p:txBody>
          <a:bodyPr spcFirstLastPara="1" wrap="square" lIns="91425" tIns="45700" rIns="91425" bIns="45700" anchor="t" anchorCtr="0">
            <a:noAutofit/>
          </a:bodyPr>
          <a:lstStyle/>
          <a:p>
            <a:pPr>
              <a:buClr>
                <a:schemeClr val="accent1"/>
              </a:buClr>
            </a:pPr>
            <a:r>
              <a:rPr lang="en-US" sz="2400" dirty="0">
                <a:solidFill>
                  <a:schemeClr val="tx1">
                    <a:lumMod val="75000"/>
                    <a:lumOff val="25000"/>
                  </a:schemeClr>
                </a:solidFill>
                <a:ea typeface="Arial"/>
                <a:cs typeface="Arial"/>
                <a:sym typeface="Arial"/>
              </a:rPr>
              <a:t>Mark something as interesting: indirect</a:t>
            </a:r>
            <a:endParaRPr sz="2400" dirty="0">
              <a:solidFill>
                <a:schemeClr val="tx1">
                  <a:lumMod val="75000"/>
                  <a:lumOff val="25000"/>
                </a:schemeClr>
              </a:solidFill>
            </a:endParaRPr>
          </a:p>
          <a:p>
            <a:pPr marL="182880" indent="-53339">
              <a:spcBef>
                <a:spcPts val="480"/>
              </a:spcBef>
              <a:buClr>
                <a:schemeClr val="accent1"/>
              </a:buClr>
              <a:buSzPts val="2040"/>
            </a:pPr>
            <a:endParaRPr sz="2400" dirty="0">
              <a:solidFill>
                <a:schemeClr val="tx1">
                  <a:lumMod val="75000"/>
                  <a:lumOff val="25000"/>
                </a:schemeClr>
              </a:solidFill>
              <a:ea typeface="Arial"/>
              <a:cs typeface="Arial"/>
              <a:sym typeface="Arial"/>
            </a:endParaRPr>
          </a:p>
        </p:txBody>
      </p:sp>
      <p:sp>
        <p:nvSpPr>
          <p:cNvPr id="2" name="Title 1">
            <a:extLst>
              <a:ext uri="{FF2B5EF4-FFF2-40B4-BE49-F238E27FC236}">
                <a16:creationId xmlns:a16="http://schemas.microsoft.com/office/drawing/2014/main" id="{CD5EC8F1-7D77-D4DF-7424-F1CA9E06D5F8}"/>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1. Select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1"/>
          </p:nvPr>
        </p:nvSpPr>
        <p:spPr>
          <a:xfrm>
            <a:off x="3652655" y="775854"/>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something else</a:t>
            </a:r>
            <a:endParaRPr sz="2400" dirty="0"/>
          </a:p>
          <a:p>
            <a:pPr marL="742950" lvl="1" indent="-349250">
              <a:spcBef>
                <a:spcPts val="400"/>
              </a:spcBef>
              <a:spcAft>
                <a:spcPts val="0"/>
              </a:spcAft>
              <a:buSzPts val="1700"/>
              <a:buFont typeface="Merriweather Sans"/>
              <a:buChar char="-"/>
            </a:pPr>
            <a:r>
              <a:rPr lang="en-US" sz="2400" dirty="0">
                <a:ea typeface="Arial"/>
                <a:cs typeface="Arial"/>
                <a:sym typeface="Arial"/>
              </a:rPr>
              <a:t>Scroll bars</a:t>
            </a:r>
            <a:endParaRPr sz="2400" dirty="0"/>
          </a:p>
          <a:p>
            <a:pPr marL="742950" lvl="1" indent="-349250">
              <a:spcBef>
                <a:spcPts val="400"/>
              </a:spcBef>
              <a:spcAft>
                <a:spcPts val="0"/>
              </a:spcAft>
              <a:buSzPts val="1700"/>
              <a:buFont typeface="Merriweather Sans"/>
              <a:buChar char="-"/>
            </a:pPr>
            <a:r>
              <a:rPr lang="en-US" sz="2400" dirty="0">
                <a:ea typeface="Arial"/>
                <a:cs typeface="Arial"/>
                <a:sym typeface="Arial"/>
              </a:rPr>
              <a:t>Panning</a:t>
            </a:r>
            <a:endParaRPr sz="2400" dirty="0"/>
          </a:p>
          <a:p>
            <a:pPr marL="742950" lvl="1" indent="-349250">
              <a:spcBef>
                <a:spcPts val="400"/>
              </a:spcBef>
              <a:spcAft>
                <a:spcPts val="0"/>
              </a:spcAft>
              <a:buSzPts val="1700"/>
              <a:buFont typeface="Merriweather Sans"/>
              <a:buChar char="-"/>
            </a:pPr>
            <a:r>
              <a:rPr lang="en-US" sz="2400" dirty="0">
                <a:ea typeface="Arial"/>
                <a:cs typeface="Arial"/>
                <a:sym typeface="Arial"/>
              </a:rPr>
              <a:t>Direct-Walk (e.g. hyperlink traversal)</a:t>
            </a:r>
            <a:endParaRPr sz="2400" dirty="0">
              <a:ea typeface="Arial"/>
              <a:cs typeface="Arial"/>
              <a:sym typeface="Arial"/>
            </a:endParaRPr>
          </a:p>
        </p:txBody>
      </p:sp>
      <p:pic>
        <p:nvPicPr>
          <p:cNvPr id="253" name="Google Shape;253;p35"/>
          <p:cNvPicPr preferRelativeResize="0"/>
          <p:nvPr/>
        </p:nvPicPr>
        <p:blipFill rotWithShape="1">
          <a:blip r:embed="rId3">
            <a:alphaModFix/>
          </a:blip>
          <a:srcRect r="7966" b="6130"/>
          <a:stretch/>
        </p:blipFill>
        <p:spPr>
          <a:xfrm>
            <a:off x="9367656" y="2604655"/>
            <a:ext cx="2571425" cy="3420166"/>
          </a:xfrm>
          <a:prstGeom prst="rect">
            <a:avLst/>
          </a:prstGeom>
          <a:noFill/>
          <a:ln w="38100"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pic>
        <p:nvPicPr>
          <p:cNvPr id="254" name="Google Shape;254;p35"/>
          <p:cNvPicPr preferRelativeResize="0"/>
          <p:nvPr/>
        </p:nvPicPr>
        <p:blipFill rotWithShape="1">
          <a:blip r:embed="rId4">
            <a:alphaModFix/>
          </a:blip>
          <a:srcRect l="1542" t="2615" r="1233" b="1991"/>
          <a:stretch/>
        </p:blipFill>
        <p:spPr>
          <a:xfrm>
            <a:off x="3600045" y="2604654"/>
            <a:ext cx="5720444" cy="3416358"/>
          </a:xfrm>
          <a:prstGeom prst="rect">
            <a:avLst/>
          </a:prstGeom>
          <a:noFill/>
          <a:ln w="38100"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 name="Title 1">
            <a:extLst>
              <a:ext uri="{FF2B5EF4-FFF2-40B4-BE49-F238E27FC236}">
                <a16:creationId xmlns:a16="http://schemas.microsoft.com/office/drawing/2014/main" id="{46BA9E93-C963-0EFF-2D2E-B06EFA43FF6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2. Explore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36"/>
          <p:cNvSpPr txBox="1">
            <a:spLocks noGrp="1"/>
          </p:cNvSpPr>
          <p:nvPr>
            <p:ph type="body" idx="1"/>
          </p:nvPr>
        </p:nvSpPr>
        <p:spPr>
          <a:xfrm>
            <a:off x="3505200" y="1004451"/>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arrangement: sorting</a:t>
            </a:r>
            <a:endParaRPr dirty="0"/>
          </a:p>
        </p:txBody>
      </p:sp>
      <p:pic>
        <p:nvPicPr>
          <p:cNvPr id="261" name="Google Shape;261;p36"/>
          <p:cNvPicPr preferRelativeResize="0"/>
          <p:nvPr/>
        </p:nvPicPr>
        <p:blipFill rotWithShape="1">
          <a:blip r:embed="rId3">
            <a:alphaModFix/>
          </a:blip>
          <a:srcRect t="752" r="20276" b="29794"/>
          <a:stretch/>
        </p:blipFill>
        <p:spPr>
          <a:xfrm>
            <a:off x="3657600" y="1797949"/>
            <a:ext cx="3756292" cy="3219400"/>
          </a:xfrm>
          <a:prstGeom prst="rect">
            <a:avLst/>
          </a:prstGeom>
          <a:noFill/>
          <a:ln>
            <a:noFill/>
          </a:ln>
        </p:spPr>
      </p:pic>
      <p:pic>
        <p:nvPicPr>
          <p:cNvPr id="262" name="Google Shape;262;p36"/>
          <p:cNvPicPr preferRelativeResize="0"/>
          <p:nvPr/>
        </p:nvPicPr>
        <p:blipFill rotWithShape="1">
          <a:blip r:embed="rId4">
            <a:alphaModFix/>
          </a:blip>
          <a:srcRect l="1172" r="24929" b="28493"/>
          <a:stretch/>
        </p:blipFill>
        <p:spPr>
          <a:xfrm>
            <a:off x="7855620" y="1766452"/>
            <a:ext cx="3574380" cy="3254236"/>
          </a:xfrm>
          <a:prstGeom prst="rect">
            <a:avLst/>
          </a:prstGeom>
          <a:noFill/>
          <a:ln>
            <a:noFill/>
          </a:ln>
        </p:spPr>
      </p:pic>
      <p:sp>
        <p:nvSpPr>
          <p:cNvPr id="2" name="Title 1">
            <a:extLst>
              <a:ext uri="{FF2B5EF4-FFF2-40B4-BE49-F238E27FC236}">
                <a16:creationId xmlns:a16="http://schemas.microsoft.com/office/drawing/2014/main" id="{5A5FD112-3737-573B-9EE2-9C9E31AB96BB}"/>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3. Reconfigure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37"/>
          <p:cNvSpPr txBox="1">
            <a:spLocks noGrp="1"/>
          </p:cNvSpPr>
          <p:nvPr>
            <p:ph type="body" idx="1"/>
          </p:nvPr>
        </p:nvSpPr>
        <p:spPr>
          <a:xfrm>
            <a:off x="3519057" y="1032161"/>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arrangement: baseline adjustment </a:t>
            </a:r>
            <a:endParaRPr sz="2400" dirty="0">
              <a:ea typeface="Arial"/>
              <a:cs typeface="Arial"/>
              <a:sym typeface="Arial"/>
            </a:endParaRPr>
          </a:p>
        </p:txBody>
      </p:sp>
      <p:pic>
        <p:nvPicPr>
          <p:cNvPr id="269" name="Google Shape;269;p37"/>
          <p:cNvPicPr preferRelativeResize="0"/>
          <p:nvPr/>
        </p:nvPicPr>
        <p:blipFill rotWithShape="1">
          <a:blip r:embed="rId3">
            <a:alphaModFix/>
          </a:blip>
          <a:srcRect/>
          <a:stretch/>
        </p:blipFill>
        <p:spPr>
          <a:xfrm>
            <a:off x="3519057" y="2175162"/>
            <a:ext cx="8534400" cy="3290735"/>
          </a:xfrm>
          <a:prstGeom prst="rect">
            <a:avLst/>
          </a:prstGeom>
          <a:noFill/>
          <a:ln>
            <a:noFill/>
          </a:ln>
        </p:spPr>
      </p:pic>
      <p:sp>
        <p:nvSpPr>
          <p:cNvPr id="2" name="Title 1">
            <a:extLst>
              <a:ext uri="{FF2B5EF4-FFF2-40B4-BE49-F238E27FC236}">
                <a16:creationId xmlns:a16="http://schemas.microsoft.com/office/drawing/2014/main" id="{8F47B476-A17F-83B2-D890-D5058B67D7E2}"/>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3. Reconfigure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8"/>
          <p:cNvSpPr txBox="1">
            <a:spLocks noGrp="1"/>
          </p:cNvSpPr>
          <p:nvPr>
            <p:ph type="body" idx="1"/>
          </p:nvPr>
        </p:nvSpPr>
        <p:spPr>
          <a:xfrm>
            <a:off x="3519055" y="976746"/>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arrangement: reduce occlusion (jitter)</a:t>
            </a:r>
            <a:endParaRPr sz="2400" dirty="0">
              <a:ea typeface="Arial"/>
              <a:cs typeface="Arial"/>
              <a:sym typeface="Arial"/>
            </a:endParaRPr>
          </a:p>
        </p:txBody>
      </p:sp>
      <p:pic>
        <p:nvPicPr>
          <p:cNvPr id="276" name="Google Shape;276;p38"/>
          <p:cNvPicPr preferRelativeResize="0"/>
          <p:nvPr/>
        </p:nvPicPr>
        <p:blipFill rotWithShape="1">
          <a:blip r:embed="rId3">
            <a:alphaModFix/>
          </a:blip>
          <a:srcRect/>
          <a:stretch/>
        </p:blipFill>
        <p:spPr>
          <a:xfrm>
            <a:off x="5500255" y="1814946"/>
            <a:ext cx="4127500" cy="4051206"/>
          </a:xfrm>
          <a:prstGeom prst="rect">
            <a:avLst/>
          </a:prstGeom>
          <a:noFill/>
          <a:ln>
            <a:noFill/>
          </a:ln>
        </p:spPr>
      </p:pic>
      <p:sp>
        <p:nvSpPr>
          <p:cNvPr id="2" name="Title 1">
            <a:extLst>
              <a:ext uri="{FF2B5EF4-FFF2-40B4-BE49-F238E27FC236}">
                <a16:creationId xmlns:a16="http://schemas.microsoft.com/office/drawing/2014/main" id="{F170AA48-1782-761D-0D3A-B1D34B326225}"/>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3. Reconfigure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39"/>
          <p:cNvSpPr txBox="1">
            <a:spLocks noGrp="1"/>
          </p:cNvSpPr>
          <p:nvPr>
            <p:ph type="body" idx="1"/>
          </p:nvPr>
        </p:nvSpPr>
        <p:spPr>
          <a:xfrm>
            <a:off x="3519055" y="9906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representation: visualization type, color, size, orientation, etc.</a:t>
            </a:r>
            <a:endParaRPr sz="2400" dirty="0"/>
          </a:p>
          <a:p>
            <a:pPr marL="1257300" lvl="2" indent="-354330">
              <a:spcBef>
                <a:spcPts val="360"/>
              </a:spcBef>
              <a:spcAft>
                <a:spcPts val="0"/>
              </a:spcAft>
              <a:buSzPts val="1620"/>
              <a:buNone/>
            </a:pPr>
            <a:endParaRPr sz="2400" dirty="0">
              <a:ea typeface="Arial"/>
              <a:cs typeface="Arial"/>
              <a:sym typeface="Arial"/>
            </a:endParaRPr>
          </a:p>
        </p:txBody>
      </p:sp>
      <p:pic>
        <p:nvPicPr>
          <p:cNvPr id="283" name="Google Shape;283;p39"/>
          <p:cNvPicPr preferRelativeResize="0"/>
          <p:nvPr/>
        </p:nvPicPr>
        <p:blipFill rotWithShape="1">
          <a:blip r:embed="rId3">
            <a:alphaModFix/>
          </a:blip>
          <a:srcRect/>
          <a:stretch/>
        </p:blipFill>
        <p:spPr>
          <a:xfrm>
            <a:off x="4509655" y="2057401"/>
            <a:ext cx="6248400" cy="3866621"/>
          </a:xfrm>
          <a:prstGeom prst="rect">
            <a:avLst/>
          </a:prstGeom>
          <a:noFill/>
          <a:ln>
            <a:noFill/>
          </a:ln>
        </p:spPr>
      </p:pic>
      <p:sp>
        <p:nvSpPr>
          <p:cNvPr id="2" name="Title 1">
            <a:extLst>
              <a:ext uri="{FF2B5EF4-FFF2-40B4-BE49-F238E27FC236}">
                <a16:creationId xmlns:a16="http://schemas.microsoft.com/office/drawing/2014/main" id="{413F998B-ACF3-17FB-C8A5-37621E281D03}"/>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4. Encode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40"/>
          <p:cNvSpPr txBox="1">
            <a:spLocks noGrp="1"/>
          </p:cNvSpPr>
          <p:nvPr>
            <p:ph type="body" idx="1"/>
          </p:nvPr>
        </p:nvSpPr>
        <p:spPr>
          <a:xfrm>
            <a:off x="3505200" y="9906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more or less detail: drill up/down</a:t>
            </a:r>
            <a:endParaRPr sz="2400" dirty="0">
              <a:ea typeface="Arial"/>
              <a:cs typeface="Arial"/>
              <a:sym typeface="Arial"/>
            </a:endParaRPr>
          </a:p>
        </p:txBody>
      </p:sp>
      <p:pic>
        <p:nvPicPr>
          <p:cNvPr id="290" name="Google Shape;290;p40"/>
          <p:cNvPicPr preferRelativeResize="0"/>
          <p:nvPr/>
        </p:nvPicPr>
        <p:blipFill rotWithShape="1">
          <a:blip r:embed="rId3">
            <a:alphaModFix/>
          </a:blip>
          <a:srcRect/>
          <a:stretch/>
        </p:blipFill>
        <p:spPr>
          <a:xfrm>
            <a:off x="5791200" y="1676400"/>
            <a:ext cx="3657600" cy="4257207"/>
          </a:xfrm>
          <a:prstGeom prst="rect">
            <a:avLst/>
          </a:prstGeom>
          <a:noFill/>
          <a:ln>
            <a:noFill/>
          </a:ln>
        </p:spPr>
      </p:pic>
      <p:sp>
        <p:nvSpPr>
          <p:cNvPr id="2" name="Title 1">
            <a:extLst>
              <a:ext uri="{FF2B5EF4-FFF2-40B4-BE49-F238E27FC236}">
                <a16:creationId xmlns:a16="http://schemas.microsoft.com/office/drawing/2014/main" id="{CECE728E-6EC7-97FF-D938-A0815EB6536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5. Abstract / Elaborate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41"/>
          <p:cNvSpPr txBox="1">
            <a:spLocks noGrp="1"/>
          </p:cNvSpPr>
          <p:nvPr>
            <p:ph type="body" idx="1"/>
          </p:nvPr>
        </p:nvSpPr>
        <p:spPr>
          <a:xfrm>
            <a:off x="3560618" y="9906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a:ea typeface="Arial"/>
                <a:cs typeface="Arial"/>
                <a:sym typeface="Arial"/>
              </a:rPr>
              <a:t>Show me more or less detail: zooming</a:t>
            </a:r>
            <a:endParaRPr sz="2400">
              <a:ea typeface="Arial"/>
              <a:cs typeface="Arial"/>
              <a:sym typeface="Arial"/>
            </a:endParaRPr>
          </a:p>
        </p:txBody>
      </p:sp>
      <p:pic>
        <p:nvPicPr>
          <p:cNvPr id="297" name="Google Shape;297;p41"/>
          <p:cNvPicPr preferRelativeResize="0"/>
          <p:nvPr/>
        </p:nvPicPr>
        <p:blipFill rotWithShape="1">
          <a:blip r:embed="rId3">
            <a:alphaModFix/>
          </a:blip>
          <a:srcRect/>
          <a:stretch/>
        </p:blipFill>
        <p:spPr>
          <a:xfrm>
            <a:off x="4475019" y="1600200"/>
            <a:ext cx="6629399" cy="4496966"/>
          </a:xfrm>
          <a:prstGeom prst="rect">
            <a:avLst/>
          </a:prstGeom>
          <a:noFill/>
          <a:ln>
            <a:noFill/>
          </a:ln>
        </p:spPr>
      </p:pic>
      <p:sp>
        <p:nvSpPr>
          <p:cNvPr id="2" name="Title 1">
            <a:extLst>
              <a:ext uri="{FF2B5EF4-FFF2-40B4-BE49-F238E27FC236}">
                <a16:creationId xmlns:a16="http://schemas.microsoft.com/office/drawing/2014/main" id="{92273B79-EA84-7194-F4F2-48A0BD09DC3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5. Abstract / Elaborate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219" y="3173289"/>
            <a:ext cx="1576070" cy="511422"/>
          </a:xfrm>
          <a:prstGeom prst="rect">
            <a:avLst/>
          </a:prstGeom>
        </p:spPr>
        <p:txBody>
          <a:bodyPr vert="horz" lIns="91440" tIns="45720" rIns="91440" bIns="45720" rtlCol="0" anchor="ctr">
            <a:normAutofit fontScale="90000"/>
          </a:bodyPr>
          <a:lstStyle/>
          <a:p>
            <a:r>
              <a:rPr lang="en-US" dirty="0"/>
              <a:t>Rewind</a:t>
            </a:r>
            <a:endParaRPr dirty="0"/>
          </a:p>
        </p:txBody>
      </p:sp>
      <p:sp>
        <p:nvSpPr>
          <p:cNvPr id="3" name="object 3"/>
          <p:cNvSpPr txBox="1"/>
          <p:nvPr/>
        </p:nvSpPr>
        <p:spPr>
          <a:xfrm>
            <a:off x="3545296" y="841541"/>
            <a:ext cx="7618730" cy="391160"/>
          </a:xfrm>
          <a:prstGeom prst="rect">
            <a:avLst/>
          </a:prstGeom>
        </p:spPr>
        <p:txBody>
          <a:bodyPr vert="horz" wrap="square" lIns="0" tIns="12700" rIns="0" bIns="0" rtlCol="0">
            <a:spAutoFit/>
          </a:bodyPr>
          <a:lstStyle/>
          <a:p>
            <a:pPr marL="12700">
              <a:spcBef>
                <a:spcPts val="100"/>
              </a:spcBef>
            </a:pPr>
            <a:r>
              <a:rPr sz="2400" dirty="0">
                <a:solidFill>
                  <a:schemeClr val="tx1">
                    <a:lumMod val="75000"/>
                    <a:lumOff val="25000"/>
                  </a:schemeClr>
                </a:solidFill>
                <a:cs typeface="Arial"/>
              </a:rPr>
              <a:t>Humans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machines</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have</a:t>
            </a:r>
            <a:r>
              <a:rPr sz="2400" spc="-85" dirty="0">
                <a:solidFill>
                  <a:schemeClr val="tx1">
                    <a:lumMod val="75000"/>
                    <a:lumOff val="25000"/>
                  </a:schemeClr>
                </a:solidFill>
                <a:cs typeface="Arial"/>
              </a:rPr>
              <a:t> </a:t>
            </a:r>
            <a:r>
              <a:rPr sz="2400" b="1" dirty="0">
                <a:solidFill>
                  <a:schemeClr val="tx1">
                    <a:lumMod val="75000"/>
                    <a:lumOff val="25000"/>
                  </a:schemeClr>
                </a:solidFill>
                <a:cs typeface="Arial"/>
              </a:rPr>
              <a:t>complimentary</a:t>
            </a:r>
            <a:r>
              <a:rPr sz="2400" b="1" spc="-80" dirty="0">
                <a:solidFill>
                  <a:schemeClr val="tx1">
                    <a:lumMod val="75000"/>
                    <a:lumOff val="25000"/>
                  </a:schemeClr>
                </a:solidFill>
                <a:cs typeface="Arial"/>
              </a:rPr>
              <a:t> </a:t>
            </a:r>
            <a:r>
              <a:rPr sz="2400" b="1" spc="-10" dirty="0">
                <a:solidFill>
                  <a:schemeClr val="tx1">
                    <a:lumMod val="75000"/>
                    <a:lumOff val="25000"/>
                  </a:schemeClr>
                </a:solidFill>
                <a:cs typeface="Arial"/>
              </a:rPr>
              <a:t>strengths</a:t>
            </a:r>
            <a:endParaRPr sz="2400">
              <a:solidFill>
                <a:schemeClr val="tx1">
                  <a:lumMod val="75000"/>
                  <a:lumOff val="25000"/>
                </a:schemeClr>
              </a:solidFill>
              <a:cs typeface="Arial"/>
            </a:endParaRPr>
          </a:p>
        </p:txBody>
      </p:sp>
      <p:grpSp>
        <p:nvGrpSpPr>
          <p:cNvPr id="4" name="object 4"/>
          <p:cNvGrpSpPr/>
          <p:nvPr/>
        </p:nvGrpSpPr>
        <p:grpSpPr>
          <a:xfrm>
            <a:off x="4352889" y="1658913"/>
            <a:ext cx="6202680" cy="4114800"/>
            <a:chOff x="1569719" y="2438400"/>
            <a:chExt cx="6202680" cy="4114800"/>
          </a:xfrm>
        </p:grpSpPr>
        <p:pic>
          <p:nvPicPr>
            <p:cNvPr id="5" name="object 5"/>
            <p:cNvPicPr/>
            <p:nvPr/>
          </p:nvPicPr>
          <p:blipFill>
            <a:blip r:embed="rId2" cstate="print"/>
            <a:stretch>
              <a:fillRect/>
            </a:stretch>
          </p:blipFill>
          <p:spPr>
            <a:xfrm>
              <a:off x="1904999" y="2514600"/>
              <a:ext cx="5064718" cy="3733798"/>
            </a:xfrm>
            <a:prstGeom prst="rect">
              <a:avLst/>
            </a:prstGeom>
          </p:spPr>
        </p:pic>
        <p:sp>
          <p:nvSpPr>
            <p:cNvPr id="6" name="object 6"/>
            <p:cNvSpPr/>
            <p:nvPr/>
          </p:nvSpPr>
          <p:spPr>
            <a:xfrm>
              <a:off x="1600199" y="2438400"/>
              <a:ext cx="6172200" cy="4114800"/>
            </a:xfrm>
            <a:custGeom>
              <a:avLst/>
              <a:gdLst/>
              <a:ahLst/>
              <a:cxnLst/>
              <a:rect l="l" t="t" r="r" b="b"/>
              <a:pathLst>
                <a:path w="6172200" h="4114800">
                  <a:moveTo>
                    <a:pt x="6172200" y="0"/>
                  </a:moveTo>
                  <a:lnTo>
                    <a:pt x="0" y="0"/>
                  </a:lnTo>
                  <a:lnTo>
                    <a:pt x="0" y="4114799"/>
                  </a:lnTo>
                  <a:lnTo>
                    <a:pt x="6172200" y="4114799"/>
                  </a:lnTo>
                  <a:lnTo>
                    <a:pt x="6172200" y="0"/>
                  </a:lnTo>
                  <a:close/>
                </a:path>
              </a:pathLst>
            </a:custGeom>
            <a:solidFill>
              <a:srgbClr val="FFFFFF">
                <a:alpha val="70199"/>
              </a:srgbClr>
            </a:solidFill>
          </p:spPr>
          <p:txBody>
            <a:bodyPr wrap="square" lIns="0" tIns="0" rIns="0" bIns="0" rtlCol="0"/>
            <a:lstStyle/>
            <a:p>
              <a:endParaRPr>
                <a:solidFill>
                  <a:schemeClr val="tx1">
                    <a:lumMod val="75000"/>
                    <a:lumOff val="25000"/>
                  </a:schemeClr>
                </a:solidFill>
              </a:endParaRPr>
            </a:p>
          </p:txBody>
        </p:sp>
        <p:pic>
          <p:nvPicPr>
            <p:cNvPr id="7" name="object 7"/>
            <p:cNvPicPr/>
            <p:nvPr/>
          </p:nvPicPr>
          <p:blipFill>
            <a:blip r:embed="rId3" cstate="print"/>
            <a:stretch>
              <a:fillRect/>
            </a:stretch>
          </p:blipFill>
          <p:spPr>
            <a:xfrm>
              <a:off x="1569719" y="4614671"/>
              <a:ext cx="2249424" cy="1911095"/>
            </a:xfrm>
            <a:prstGeom prst="rect">
              <a:avLst/>
            </a:prstGeom>
          </p:spPr>
        </p:pic>
        <p:pic>
          <p:nvPicPr>
            <p:cNvPr id="8" name="object 8"/>
            <p:cNvPicPr/>
            <p:nvPr/>
          </p:nvPicPr>
          <p:blipFill>
            <a:blip r:embed="rId4" cstate="print"/>
            <a:stretch>
              <a:fillRect/>
            </a:stretch>
          </p:blipFill>
          <p:spPr>
            <a:xfrm>
              <a:off x="1904969" y="4845049"/>
              <a:ext cx="1682779" cy="1403281"/>
            </a:xfrm>
            <a:prstGeom prst="rect">
              <a:avLst/>
            </a:prstGeom>
          </p:spPr>
        </p:pic>
      </p:grpSp>
      <p:sp>
        <p:nvSpPr>
          <p:cNvPr id="9" name="object 9"/>
          <p:cNvSpPr txBox="1"/>
          <p:nvPr/>
        </p:nvSpPr>
        <p:spPr>
          <a:xfrm>
            <a:off x="4432536" y="5501933"/>
            <a:ext cx="2183765" cy="299720"/>
          </a:xfrm>
          <a:prstGeom prst="rect">
            <a:avLst/>
          </a:prstGeom>
        </p:spPr>
        <p:txBody>
          <a:bodyPr vert="horz" wrap="square" lIns="0" tIns="12700" rIns="0" bIns="0" rtlCol="0">
            <a:spAutoFit/>
          </a:bodyPr>
          <a:lstStyle/>
          <a:p>
            <a:pPr marL="12700">
              <a:spcBef>
                <a:spcPts val="100"/>
              </a:spcBef>
            </a:pPr>
            <a:r>
              <a:rPr dirty="0">
                <a:solidFill>
                  <a:schemeClr val="tx1">
                    <a:lumMod val="75000"/>
                    <a:lumOff val="25000"/>
                  </a:schemeClr>
                </a:solidFill>
                <a:cs typeface="Arial"/>
              </a:rPr>
              <a:t>Computational</a:t>
            </a:r>
            <a:r>
              <a:rPr spc="-40" dirty="0">
                <a:solidFill>
                  <a:schemeClr val="tx1">
                    <a:lumMod val="75000"/>
                    <a:lumOff val="25000"/>
                  </a:schemeClr>
                </a:solidFill>
                <a:cs typeface="Arial"/>
              </a:rPr>
              <a:t> </a:t>
            </a:r>
            <a:r>
              <a:rPr spc="-10" dirty="0">
                <a:solidFill>
                  <a:schemeClr val="tx1">
                    <a:lumMod val="75000"/>
                    <a:lumOff val="25000"/>
                  </a:schemeClr>
                </a:solidFill>
                <a:cs typeface="Arial"/>
              </a:rPr>
              <a:t>power</a:t>
            </a:r>
            <a:endParaRPr>
              <a:solidFill>
                <a:schemeClr val="tx1">
                  <a:lumMod val="75000"/>
                  <a:lumOff val="25000"/>
                </a:schemeClr>
              </a:solidFill>
              <a:cs typeface="Arial"/>
            </a:endParaRPr>
          </a:p>
        </p:txBody>
      </p:sp>
      <p:grpSp>
        <p:nvGrpSpPr>
          <p:cNvPr id="10" name="object 10"/>
          <p:cNvGrpSpPr/>
          <p:nvPr/>
        </p:nvGrpSpPr>
        <p:grpSpPr>
          <a:xfrm>
            <a:off x="7906858" y="1643673"/>
            <a:ext cx="1963420" cy="2133600"/>
            <a:chOff x="5123688" y="2423160"/>
            <a:chExt cx="1963420" cy="2133600"/>
          </a:xfrm>
        </p:grpSpPr>
        <p:pic>
          <p:nvPicPr>
            <p:cNvPr id="11" name="object 11"/>
            <p:cNvPicPr/>
            <p:nvPr/>
          </p:nvPicPr>
          <p:blipFill>
            <a:blip r:embed="rId5" cstate="print"/>
            <a:stretch>
              <a:fillRect/>
            </a:stretch>
          </p:blipFill>
          <p:spPr>
            <a:xfrm>
              <a:off x="5123688" y="2423160"/>
              <a:ext cx="1962912" cy="2133600"/>
            </a:xfrm>
            <a:prstGeom prst="rect">
              <a:avLst/>
            </a:prstGeom>
          </p:spPr>
        </p:pic>
        <p:pic>
          <p:nvPicPr>
            <p:cNvPr id="12" name="object 12"/>
            <p:cNvPicPr/>
            <p:nvPr/>
          </p:nvPicPr>
          <p:blipFill>
            <a:blip r:embed="rId6" cstate="print"/>
            <a:stretch>
              <a:fillRect/>
            </a:stretch>
          </p:blipFill>
          <p:spPr>
            <a:xfrm>
              <a:off x="5355164" y="2654300"/>
              <a:ext cx="1502835" cy="1672167"/>
            </a:xfrm>
            <a:prstGeom prst="rect">
              <a:avLst/>
            </a:prstGeom>
          </p:spPr>
        </p:pic>
      </p:grpSp>
      <p:sp>
        <p:nvSpPr>
          <p:cNvPr id="13" name="object 13"/>
          <p:cNvSpPr txBox="1"/>
          <p:nvPr/>
        </p:nvSpPr>
        <p:spPr>
          <a:xfrm>
            <a:off x="9808270" y="2292389"/>
            <a:ext cx="11182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Perception</a:t>
            </a:r>
            <a:endParaRPr>
              <a:solidFill>
                <a:schemeClr val="tx1">
                  <a:lumMod val="75000"/>
                  <a:lumOff val="25000"/>
                </a:schemeClr>
              </a:solidFill>
              <a:cs typeface="Arial"/>
            </a:endParaRPr>
          </a:p>
        </p:txBody>
      </p:sp>
      <p:sp>
        <p:nvSpPr>
          <p:cNvPr id="14" name="object 14"/>
          <p:cNvSpPr txBox="1"/>
          <p:nvPr/>
        </p:nvSpPr>
        <p:spPr>
          <a:xfrm>
            <a:off x="9986070" y="2560613"/>
            <a:ext cx="762635" cy="560153"/>
          </a:xfrm>
          <a:prstGeom prst="rect">
            <a:avLst/>
          </a:prstGeom>
        </p:spPr>
        <p:txBody>
          <a:bodyPr vert="horz" wrap="square" lIns="0" tIns="9525" rIns="0" bIns="0" rtlCol="0">
            <a:spAutoFit/>
          </a:bodyPr>
          <a:lstStyle/>
          <a:p>
            <a:pPr marL="12700" marR="5080" indent="146050">
              <a:lnSpc>
                <a:spcPct val="101099"/>
              </a:lnSpc>
              <a:spcBef>
                <a:spcPts val="75"/>
              </a:spcBef>
            </a:pPr>
            <a:r>
              <a:rPr spc="-25" dirty="0">
                <a:solidFill>
                  <a:schemeClr val="tx1">
                    <a:lumMod val="75000"/>
                    <a:lumOff val="25000"/>
                  </a:schemeClr>
                </a:solidFill>
                <a:cs typeface="Arial"/>
              </a:rPr>
              <a:t>and </a:t>
            </a:r>
            <a:r>
              <a:rPr spc="-10" dirty="0">
                <a:solidFill>
                  <a:schemeClr val="tx1">
                    <a:lumMod val="75000"/>
                    <a:lumOff val="25000"/>
                  </a:schemeClr>
                </a:solidFill>
                <a:cs typeface="Arial"/>
              </a:rPr>
              <a:t>context</a:t>
            </a:r>
            <a:endParaRPr>
              <a:solidFill>
                <a:schemeClr val="tx1">
                  <a:lumMod val="75000"/>
                  <a:lumOff val="25000"/>
                </a:schemeClr>
              </a:solidFill>
              <a:cs typeface="Arial"/>
            </a:endParaRPr>
          </a:p>
        </p:txBody>
      </p:sp>
      <p:grpSp>
        <p:nvGrpSpPr>
          <p:cNvPr id="15" name="object 15"/>
          <p:cNvGrpSpPr/>
          <p:nvPr/>
        </p:nvGrpSpPr>
        <p:grpSpPr>
          <a:xfrm>
            <a:off x="6078058" y="4301529"/>
            <a:ext cx="2682240" cy="1740535"/>
            <a:chOff x="3294888" y="5081015"/>
            <a:chExt cx="2682240" cy="1740535"/>
          </a:xfrm>
        </p:grpSpPr>
        <p:pic>
          <p:nvPicPr>
            <p:cNvPr id="16" name="object 16"/>
            <p:cNvPicPr/>
            <p:nvPr/>
          </p:nvPicPr>
          <p:blipFill>
            <a:blip r:embed="rId7" cstate="print"/>
            <a:stretch>
              <a:fillRect/>
            </a:stretch>
          </p:blipFill>
          <p:spPr>
            <a:xfrm>
              <a:off x="3294888" y="5081015"/>
              <a:ext cx="2682240" cy="1740408"/>
            </a:xfrm>
            <a:prstGeom prst="rect">
              <a:avLst/>
            </a:prstGeom>
          </p:spPr>
        </p:pic>
        <p:pic>
          <p:nvPicPr>
            <p:cNvPr id="17" name="object 17"/>
            <p:cNvPicPr/>
            <p:nvPr/>
          </p:nvPicPr>
          <p:blipFill>
            <a:blip r:embed="rId8" cstate="print"/>
            <a:stretch>
              <a:fillRect/>
            </a:stretch>
          </p:blipFill>
          <p:spPr>
            <a:xfrm>
              <a:off x="3524250" y="5310715"/>
              <a:ext cx="2222500" cy="937632"/>
            </a:xfrm>
            <a:prstGeom prst="rect">
              <a:avLst/>
            </a:prstGeom>
          </p:spPr>
        </p:pic>
      </p:grpSp>
      <p:sp>
        <p:nvSpPr>
          <p:cNvPr id="18" name="object 18"/>
          <p:cNvSpPr txBox="1"/>
          <p:nvPr/>
        </p:nvSpPr>
        <p:spPr>
          <a:xfrm>
            <a:off x="6525933" y="4447324"/>
            <a:ext cx="10928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Interaction</a:t>
            </a:r>
            <a:endParaRPr>
              <a:solidFill>
                <a:schemeClr val="tx1">
                  <a:lumMod val="75000"/>
                  <a:lumOff val="25000"/>
                </a:schemeClr>
              </a:solidFill>
              <a:cs typeface="Arial"/>
            </a:endParaRPr>
          </a:p>
        </p:txBody>
      </p:sp>
      <p:grpSp>
        <p:nvGrpSpPr>
          <p:cNvPr id="19" name="object 19"/>
          <p:cNvGrpSpPr/>
          <p:nvPr/>
        </p:nvGrpSpPr>
        <p:grpSpPr>
          <a:xfrm>
            <a:off x="5791546" y="1643673"/>
            <a:ext cx="2694940" cy="2133600"/>
            <a:chOff x="3008376" y="2423160"/>
            <a:chExt cx="2694940" cy="2133600"/>
          </a:xfrm>
        </p:grpSpPr>
        <p:pic>
          <p:nvPicPr>
            <p:cNvPr id="20" name="object 20"/>
            <p:cNvPicPr/>
            <p:nvPr/>
          </p:nvPicPr>
          <p:blipFill>
            <a:blip r:embed="rId9" cstate="print"/>
            <a:stretch>
              <a:fillRect/>
            </a:stretch>
          </p:blipFill>
          <p:spPr>
            <a:xfrm>
              <a:off x="3008376" y="2423160"/>
              <a:ext cx="2694431" cy="2133600"/>
            </a:xfrm>
            <a:prstGeom prst="rect">
              <a:avLst/>
            </a:prstGeom>
          </p:spPr>
        </p:pic>
        <p:pic>
          <p:nvPicPr>
            <p:cNvPr id="21" name="object 21"/>
            <p:cNvPicPr/>
            <p:nvPr/>
          </p:nvPicPr>
          <p:blipFill>
            <a:blip r:embed="rId10" cstate="print"/>
            <a:stretch>
              <a:fillRect/>
            </a:stretch>
          </p:blipFill>
          <p:spPr>
            <a:xfrm>
              <a:off x="3238497" y="2654300"/>
              <a:ext cx="2233084" cy="1672167"/>
            </a:xfrm>
            <a:prstGeom prst="rect">
              <a:avLst/>
            </a:prstGeom>
          </p:spPr>
        </p:pic>
      </p:grpSp>
      <p:sp>
        <p:nvSpPr>
          <p:cNvPr id="22" name="object 22"/>
          <p:cNvSpPr txBox="1"/>
          <p:nvPr/>
        </p:nvSpPr>
        <p:spPr>
          <a:xfrm>
            <a:off x="6533418" y="2301533"/>
            <a:ext cx="1304290"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Visualization</a:t>
            </a:r>
            <a:endParaRPr>
              <a:solidFill>
                <a:schemeClr val="tx1">
                  <a:lumMod val="75000"/>
                  <a:lumOff val="25000"/>
                </a:schemeClr>
              </a:solidFill>
              <a:cs typeface="Arial"/>
            </a:endParaRPr>
          </a:p>
        </p:txBody>
      </p:sp>
      <p:sp>
        <p:nvSpPr>
          <p:cNvPr id="23" name="object 23"/>
          <p:cNvSpPr txBox="1"/>
          <p:nvPr/>
        </p:nvSpPr>
        <p:spPr>
          <a:xfrm>
            <a:off x="10137211" y="5834165"/>
            <a:ext cx="1572895" cy="197490"/>
          </a:xfrm>
          <a:prstGeom prst="rect">
            <a:avLst/>
          </a:prstGeom>
        </p:spPr>
        <p:txBody>
          <a:bodyPr vert="horz" wrap="square" lIns="0" tIns="12700" rIns="0" bIns="0" rtlCol="0">
            <a:spAutoFit/>
          </a:bodyPr>
          <a:lstStyle/>
          <a:p>
            <a:pPr marL="12700">
              <a:spcBef>
                <a:spcPts val="100"/>
              </a:spcBef>
            </a:pPr>
            <a:r>
              <a:rPr sz="1200" dirty="0">
                <a:solidFill>
                  <a:schemeClr val="tx1">
                    <a:lumMod val="75000"/>
                    <a:lumOff val="25000"/>
                  </a:schemeClr>
                </a:solidFill>
                <a:cs typeface="Arial"/>
              </a:rPr>
              <a:t>Image</a:t>
            </a:r>
            <a:r>
              <a:rPr sz="1200" spc="-5" dirty="0">
                <a:solidFill>
                  <a:schemeClr val="tx1">
                    <a:lumMod val="75000"/>
                    <a:lumOff val="25000"/>
                  </a:schemeClr>
                </a:solidFill>
                <a:cs typeface="Arial"/>
              </a:rPr>
              <a:t> </a:t>
            </a:r>
            <a:r>
              <a:rPr sz="1200" spc="-10" dirty="0">
                <a:solidFill>
                  <a:schemeClr val="tx1">
                    <a:lumMod val="75000"/>
                    <a:lumOff val="25000"/>
                  </a:schemeClr>
                </a:solidFill>
                <a:cs typeface="Arial"/>
              </a:rPr>
              <a:t>credit:</a:t>
            </a:r>
            <a:r>
              <a:rPr sz="1200" spc="-60" dirty="0">
                <a:solidFill>
                  <a:schemeClr val="tx1">
                    <a:lumMod val="75000"/>
                    <a:lumOff val="25000"/>
                  </a:schemeClr>
                </a:solidFill>
                <a:cs typeface="Arial"/>
              </a:rPr>
              <a:t> </a:t>
            </a:r>
            <a:r>
              <a:rPr sz="1200" dirty="0">
                <a:solidFill>
                  <a:schemeClr val="tx1">
                    <a:lumMod val="75000"/>
                    <a:lumOff val="25000"/>
                  </a:schemeClr>
                </a:solidFill>
                <a:cs typeface="Arial"/>
              </a:rPr>
              <a:t>Ali</a:t>
            </a:r>
            <a:r>
              <a:rPr sz="1200" spc="-70" dirty="0">
                <a:solidFill>
                  <a:schemeClr val="tx1">
                    <a:lumMod val="75000"/>
                    <a:lumOff val="25000"/>
                  </a:schemeClr>
                </a:solidFill>
                <a:cs typeface="Arial"/>
              </a:rPr>
              <a:t> </a:t>
            </a:r>
            <a:r>
              <a:rPr sz="1200" spc="-10" dirty="0">
                <a:solidFill>
                  <a:schemeClr val="tx1">
                    <a:lumMod val="75000"/>
                    <a:lumOff val="25000"/>
                  </a:schemeClr>
                </a:solidFill>
                <a:cs typeface="Arial"/>
              </a:rPr>
              <a:t>Ansari</a:t>
            </a:r>
            <a:endParaRPr sz="1200">
              <a:solidFill>
                <a:schemeClr val="tx1">
                  <a:lumMod val="75000"/>
                  <a:lumOff val="25000"/>
                </a:schemeClr>
              </a:solidFill>
              <a:cs typeface="Arial"/>
            </a:endParaRPr>
          </a:p>
        </p:txBody>
      </p:sp>
      <p:sp>
        <p:nvSpPr>
          <p:cNvPr id="24" name="Donut 23">
            <a:extLst>
              <a:ext uri="{FF2B5EF4-FFF2-40B4-BE49-F238E27FC236}">
                <a16:creationId xmlns:a16="http://schemas.microsoft.com/office/drawing/2014/main" id="{26DEE6F5-42CE-EBE1-9A8C-3A3F91ABDF1E}"/>
              </a:ext>
            </a:extLst>
          </p:cNvPr>
          <p:cNvSpPr/>
          <p:nvPr/>
        </p:nvSpPr>
        <p:spPr>
          <a:xfrm>
            <a:off x="6077042" y="3988985"/>
            <a:ext cx="1994773" cy="1244724"/>
          </a:xfrm>
          <a:prstGeom prst="donut">
            <a:avLst>
              <a:gd name="adj" fmla="val 16312"/>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42"/>
          <p:cNvSpPr txBox="1">
            <a:spLocks noGrp="1"/>
          </p:cNvSpPr>
          <p:nvPr>
            <p:ph type="body" idx="1"/>
          </p:nvPr>
        </p:nvSpPr>
        <p:spPr>
          <a:xfrm>
            <a:off x="3491346" y="10795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more or less detail: tooltips</a:t>
            </a:r>
            <a:endParaRPr sz="2400" dirty="0">
              <a:ea typeface="Arial"/>
              <a:cs typeface="Arial"/>
              <a:sym typeface="Arial"/>
            </a:endParaRPr>
          </a:p>
        </p:txBody>
      </p:sp>
      <p:pic>
        <p:nvPicPr>
          <p:cNvPr id="304" name="Google Shape;304;p42"/>
          <p:cNvPicPr preferRelativeResize="0"/>
          <p:nvPr/>
        </p:nvPicPr>
        <p:blipFill rotWithShape="1">
          <a:blip r:embed="rId3">
            <a:alphaModFix/>
          </a:blip>
          <a:srcRect/>
          <a:stretch/>
        </p:blipFill>
        <p:spPr>
          <a:xfrm>
            <a:off x="3821546" y="2070100"/>
            <a:ext cx="7556500" cy="2717800"/>
          </a:xfrm>
          <a:prstGeom prst="rect">
            <a:avLst/>
          </a:prstGeom>
          <a:noFill/>
          <a:ln>
            <a:noFill/>
          </a:ln>
        </p:spPr>
      </p:pic>
      <p:sp>
        <p:nvSpPr>
          <p:cNvPr id="2" name="Title 1">
            <a:extLst>
              <a:ext uri="{FF2B5EF4-FFF2-40B4-BE49-F238E27FC236}">
                <a16:creationId xmlns:a16="http://schemas.microsoft.com/office/drawing/2014/main" id="{950B67D2-6B52-0F87-5939-07ECC6BCEB9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5. Abstract / Elaborate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43"/>
          <p:cNvSpPr txBox="1">
            <a:spLocks noGrp="1"/>
          </p:cNvSpPr>
          <p:nvPr>
            <p:ph type="body" idx="1"/>
          </p:nvPr>
        </p:nvSpPr>
        <p:spPr>
          <a:xfrm>
            <a:off x="3505200" y="907472"/>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something conditionally</a:t>
            </a:r>
            <a:endParaRPr dirty="0"/>
          </a:p>
        </p:txBody>
      </p:sp>
      <p:pic>
        <p:nvPicPr>
          <p:cNvPr id="311" name="Google Shape;311;p43" descr="Screen Shot 2015-02-25 at 4.48.32 PM.png">
            <a:hlinkClick r:id="rId3"/>
          </p:cNvPr>
          <p:cNvPicPr preferRelativeResize="0"/>
          <p:nvPr/>
        </p:nvPicPr>
        <p:blipFill rotWithShape="1">
          <a:blip r:embed="rId4">
            <a:alphaModFix/>
          </a:blip>
          <a:srcRect/>
          <a:stretch/>
        </p:blipFill>
        <p:spPr>
          <a:xfrm>
            <a:off x="4501930" y="1510871"/>
            <a:ext cx="6318471" cy="4548508"/>
          </a:xfrm>
          <a:prstGeom prst="rect">
            <a:avLst/>
          </a:prstGeom>
          <a:noFill/>
          <a:ln>
            <a:noFill/>
          </a:ln>
        </p:spPr>
      </p:pic>
      <p:sp>
        <p:nvSpPr>
          <p:cNvPr id="2" name="Title 1">
            <a:extLst>
              <a:ext uri="{FF2B5EF4-FFF2-40B4-BE49-F238E27FC236}">
                <a16:creationId xmlns:a16="http://schemas.microsoft.com/office/drawing/2014/main" id="{EC23760C-85E8-AC14-90D1-42D67A569BE3}"/>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6. Filter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7" name="Google Shape;317;p44"/>
          <p:cNvSpPr txBox="1">
            <a:spLocks noGrp="1"/>
          </p:cNvSpPr>
          <p:nvPr>
            <p:ph type="body" idx="1"/>
          </p:nvPr>
        </p:nvSpPr>
        <p:spPr>
          <a:xfrm>
            <a:off x="3519055" y="100062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related items: build-out</a:t>
            </a:r>
            <a:endParaRPr dirty="0"/>
          </a:p>
        </p:txBody>
      </p:sp>
      <p:pic>
        <p:nvPicPr>
          <p:cNvPr id="318" name="Google Shape;318;p44" descr="Screen Shot 2015-02-25 at 4.57.45 PM.png">
            <a:hlinkClick r:id="rId3"/>
          </p:cNvPr>
          <p:cNvPicPr preferRelativeResize="0"/>
          <p:nvPr/>
        </p:nvPicPr>
        <p:blipFill rotWithShape="1">
          <a:blip r:embed="rId4">
            <a:alphaModFix/>
          </a:blip>
          <a:srcRect/>
          <a:stretch/>
        </p:blipFill>
        <p:spPr>
          <a:xfrm>
            <a:off x="3976255" y="1686420"/>
            <a:ext cx="7379888" cy="4038600"/>
          </a:xfrm>
          <a:prstGeom prst="rect">
            <a:avLst/>
          </a:prstGeom>
          <a:noFill/>
          <a:ln w="38100"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 name="Title 1">
            <a:extLst>
              <a:ext uri="{FF2B5EF4-FFF2-40B4-BE49-F238E27FC236}">
                <a16:creationId xmlns:a16="http://schemas.microsoft.com/office/drawing/2014/main" id="{B8B019FD-B430-A7F4-307D-4D7D68FC7A5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7. Connect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5"/>
          <p:cNvPicPr preferRelativeResize="0"/>
          <p:nvPr/>
        </p:nvPicPr>
        <p:blipFill rotWithShape="1">
          <a:blip r:embed="rId3">
            <a:alphaModFix/>
          </a:blip>
          <a:srcRect r="25347" b="19464"/>
          <a:stretch/>
        </p:blipFill>
        <p:spPr>
          <a:xfrm>
            <a:off x="4139046" y="1572492"/>
            <a:ext cx="6934200" cy="4370159"/>
          </a:xfrm>
          <a:prstGeom prst="rect">
            <a:avLst/>
          </a:prstGeom>
          <a:noFill/>
          <a:ln>
            <a:noFill/>
          </a:ln>
        </p:spPr>
      </p:pic>
      <p:sp>
        <p:nvSpPr>
          <p:cNvPr id="325" name="Google Shape;325;p45"/>
          <p:cNvSpPr txBox="1">
            <a:spLocks noGrp="1"/>
          </p:cNvSpPr>
          <p:nvPr>
            <p:ph type="body" idx="1"/>
          </p:nvPr>
        </p:nvSpPr>
        <p:spPr>
          <a:xfrm>
            <a:off x="3491346" y="962891"/>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related items: coordinated multiple views (CMV)</a:t>
            </a:r>
            <a:endParaRPr dirty="0"/>
          </a:p>
        </p:txBody>
      </p:sp>
      <p:sp>
        <p:nvSpPr>
          <p:cNvPr id="2" name="Title 1">
            <a:extLst>
              <a:ext uri="{FF2B5EF4-FFF2-40B4-BE49-F238E27FC236}">
                <a16:creationId xmlns:a16="http://schemas.microsoft.com/office/drawing/2014/main" id="{2AA14EB9-B0ED-8C15-CFA7-54BADB894EF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7. Connect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1" name="Google Shape;331;p46"/>
          <p:cNvPicPr preferRelativeResize="0">
            <a:picLocks noGrp="1"/>
          </p:cNvPicPr>
          <p:nvPr>
            <p:ph type="body" idx="1"/>
          </p:nvPr>
        </p:nvPicPr>
        <p:blipFill rotWithShape="1">
          <a:blip r:embed="rId3">
            <a:alphaModFix/>
          </a:blip>
          <a:srcRect/>
          <a:stretch/>
        </p:blipFill>
        <p:spPr>
          <a:xfrm>
            <a:off x="3695522" y="736976"/>
            <a:ext cx="7516449" cy="4876800"/>
          </a:xfrm>
          <a:prstGeom prst="rect">
            <a:avLst/>
          </a:prstGeom>
          <a:noFill/>
          <a:ln>
            <a:noFill/>
          </a:ln>
        </p:spPr>
      </p:pic>
      <p:sp>
        <p:nvSpPr>
          <p:cNvPr id="332" name="Google Shape;332;p46"/>
          <p:cNvSpPr/>
          <p:nvPr/>
        </p:nvSpPr>
        <p:spPr>
          <a:xfrm>
            <a:off x="3034146" y="5376247"/>
            <a:ext cx="8686800" cy="830997"/>
          </a:xfrm>
          <a:prstGeom prst="rect">
            <a:avLst/>
          </a:prstGeom>
          <a:noFill/>
          <a:ln>
            <a:noFill/>
          </a:ln>
        </p:spPr>
        <p:txBody>
          <a:bodyPr spcFirstLastPara="1" wrap="square" lIns="91425" tIns="45700" rIns="91425" bIns="45700" anchor="t" anchorCtr="0">
            <a:noAutofit/>
          </a:bodyPr>
          <a:lstStyle/>
          <a:p>
            <a:pPr lvl="1" algn="ctr"/>
            <a:r>
              <a:rPr lang="en-US" sz="2400" dirty="0">
                <a:solidFill>
                  <a:schemeClr val="tx1">
                    <a:lumMod val="75000"/>
                    <a:lumOff val="25000"/>
                  </a:schemeClr>
                </a:solidFill>
                <a:ea typeface="Arial"/>
                <a:cs typeface="Arial"/>
                <a:sym typeface="Arial"/>
              </a:rPr>
              <a:t>Systems that use </a:t>
            </a:r>
            <a:r>
              <a:rPr lang="en-US" sz="2400" b="1" dirty="0">
                <a:solidFill>
                  <a:schemeClr val="tx1">
                    <a:lumMod val="75000"/>
                    <a:lumOff val="25000"/>
                  </a:schemeClr>
                </a:solidFill>
                <a:ea typeface="Arial"/>
                <a:cs typeface="Arial"/>
                <a:sym typeface="Arial"/>
              </a:rPr>
              <a:t>two or more distinct views</a:t>
            </a:r>
            <a:r>
              <a:rPr lang="en-US" sz="2400" dirty="0">
                <a:solidFill>
                  <a:schemeClr val="tx1">
                    <a:lumMod val="75000"/>
                    <a:lumOff val="25000"/>
                  </a:schemeClr>
                </a:solidFill>
                <a:ea typeface="Arial"/>
                <a:cs typeface="Arial"/>
                <a:sym typeface="Arial"/>
              </a:rPr>
              <a:t> </a:t>
            </a:r>
            <a:endParaRPr sz="2400" dirty="0">
              <a:solidFill>
                <a:schemeClr val="tx1">
                  <a:lumMod val="75000"/>
                  <a:lumOff val="25000"/>
                </a:schemeClr>
              </a:solidFill>
              <a:ea typeface="Arial"/>
              <a:cs typeface="Arial"/>
              <a:sym typeface="Arial"/>
            </a:endParaRPr>
          </a:p>
          <a:p>
            <a:pPr lvl="1" algn="ctr"/>
            <a:r>
              <a:rPr lang="en-US" sz="2400" dirty="0">
                <a:solidFill>
                  <a:schemeClr val="tx1">
                    <a:lumMod val="75000"/>
                    <a:lumOff val="25000"/>
                  </a:schemeClr>
                </a:solidFill>
                <a:ea typeface="Arial"/>
                <a:cs typeface="Arial"/>
                <a:sym typeface="Arial"/>
              </a:rPr>
              <a:t>to support the exploration of a single concept or domain</a:t>
            </a:r>
            <a:endParaRPr sz="2400" dirty="0">
              <a:solidFill>
                <a:schemeClr val="tx1">
                  <a:lumMod val="75000"/>
                  <a:lumOff val="25000"/>
                </a:schemeClr>
              </a:solidFill>
              <a:ea typeface="Arial"/>
              <a:cs typeface="Arial"/>
              <a:sym typeface="Arial"/>
            </a:endParaRPr>
          </a:p>
        </p:txBody>
      </p:sp>
      <p:grpSp>
        <p:nvGrpSpPr>
          <p:cNvPr id="333" name="Google Shape;333;p46"/>
          <p:cNvGrpSpPr/>
          <p:nvPr/>
        </p:nvGrpSpPr>
        <p:grpSpPr>
          <a:xfrm>
            <a:off x="8672946" y="1651376"/>
            <a:ext cx="2895600" cy="1333500"/>
            <a:chOff x="5791200" y="2209800"/>
            <a:chExt cx="2895600" cy="1333500"/>
          </a:xfrm>
        </p:grpSpPr>
        <p:cxnSp>
          <p:nvCxnSpPr>
            <p:cNvPr id="334" name="Google Shape;334;p46"/>
            <p:cNvCxnSpPr>
              <a:stCxn id="335" idx="1"/>
            </p:cNvCxnSpPr>
            <p:nvPr/>
          </p:nvCxnSpPr>
          <p:spPr>
            <a:xfrm flipH="1">
              <a:off x="5791200" y="2628900"/>
              <a:ext cx="914400" cy="38100"/>
            </a:xfrm>
            <a:prstGeom prst="straightConnector1">
              <a:avLst/>
            </a:prstGeom>
            <a:noFill/>
            <a:ln w="76200" cap="rnd" cmpd="sng">
              <a:solidFill>
                <a:srgbClr val="292934"/>
              </a:solidFill>
              <a:prstDash val="solid"/>
              <a:round/>
              <a:headEnd type="none" w="sm" len="sm"/>
              <a:tailEnd type="triangle" w="med" len="med"/>
            </a:ln>
          </p:spPr>
        </p:cxnSp>
        <p:cxnSp>
          <p:nvCxnSpPr>
            <p:cNvPr id="336" name="Google Shape;336;p46"/>
            <p:cNvCxnSpPr>
              <a:stCxn id="335" idx="2"/>
            </p:cNvCxnSpPr>
            <p:nvPr/>
          </p:nvCxnSpPr>
          <p:spPr>
            <a:xfrm flipH="1">
              <a:off x="6934200" y="3048000"/>
              <a:ext cx="762000" cy="495300"/>
            </a:xfrm>
            <a:prstGeom prst="straightConnector1">
              <a:avLst/>
            </a:prstGeom>
            <a:noFill/>
            <a:ln w="76200" cap="rnd" cmpd="sng">
              <a:solidFill>
                <a:srgbClr val="292934"/>
              </a:solidFill>
              <a:prstDash val="solid"/>
              <a:round/>
              <a:headEnd type="none" w="sm" len="sm"/>
              <a:tailEnd type="triangle" w="med" len="med"/>
            </a:ln>
          </p:spPr>
        </p:cxnSp>
        <p:sp>
          <p:nvSpPr>
            <p:cNvPr id="335" name="Google Shape;335;p46"/>
            <p:cNvSpPr/>
            <p:nvPr/>
          </p:nvSpPr>
          <p:spPr>
            <a:xfrm>
              <a:off x="6705600" y="2209800"/>
              <a:ext cx="1981200" cy="838200"/>
            </a:xfrm>
            <a:prstGeom prst="rect">
              <a:avLst/>
            </a:prstGeom>
            <a:solidFill>
              <a:srgbClr val="D8DEE3"/>
            </a:solidFill>
            <a:ln w="9525" cap="flat" cmpd="sng">
              <a:solidFill>
                <a:srgbClr val="000000"/>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a:r>
                <a:rPr lang="en-US">
                  <a:solidFill>
                    <a:srgbClr val="000000"/>
                  </a:solidFill>
                  <a:latin typeface="Arial"/>
                  <a:ea typeface="Arial"/>
                  <a:cs typeface="Arial"/>
                  <a:sym typeface="Arial"/>
                </a:rPr>
                <a:t>Different </a:t>
              </a:r>
              <a:endParaRPr/>
            </a:p>
            <a:p>
              <a:pPr algn="ctr"/>
              <a:r>
                <a:rPr lang="en-US">
                  <a:solidFill>
                    <a:srgbClr val="000000"/>
                  </a:solidFill>
                  <a:latin typeface="Arial"/>
                  <a:ea typeface="Arial"/>
                  <a:cs typeface="Arial"/>
                  <a:sym typeface="Arial"/>
                </a:rPr>
                <a:t>representations</a:t>
              </a:r>
              <a:endParaRPr>
                <a:solidFill>
                  <a:srgbClr val="000000"/>
                </a:solidFill>
                <a:latin typeface="Arial"/>
                <a:ea typeface="Arial"/>
                <a:cs typeface="Arial"/>
                <a:sym typeface="Arial"/>
              </a:endParaRPr>
            </a:p>
          </p:txBody>
        </p:sp>
      </p:grpSp>
      <p:grpSp>
        <p:nvGrpSpPr>
          <p:cNvPr id="337" name="Google Shape;337;p46"/>
          <p:cNvGrpSpPr/>
          <p:nvPr/>
        </p:nvGrpSpPr>
        <p:grpSpPr>
          <a:xfrm flipH="1">
            <a:off x="3643746" y="2794376"/>
            <a:ext cx="2133600" cy="1295400"/>
            <a:chOff x="6172200" y="2209800"/>
            <a:chExt cx="2133600" cy="1295400"/>
          </a:xfrm>
        </p:grpSpPr>
        <p:cxnSp>
          <p:nvCxnSpPr>
            <p:cNvPr id="338" name="Google Shape;338;p46"/>
            <p:cNvCxnSpPr>
              <a:stCxn id="339" idx="1"/>
            </p:cNvCxnSpPr>
            <p:nvPr/>
          </p:nvCxnSpPr>
          <p:spPr>
            <a:xfrm flipH="1">
              <a:off x="6172200" y="2628900"/>
              <a:ext cx="838200" cy="38100"/>
            </a:xfrm>
            <a:prstGeom prst="straightConnector1">
              <a:avLst/>
            </a:prstGeom>
            <a:noFill/>
            <a:ln w="76200" cap="rnd" cmpd="sng">
              <a:solidFill>
                <a:srgbClr val="292934"/>
              </a:solidFill>
              <a:prstDash val="solid"/>
              <a:round/>
              <a:headEnd type="none" w="sm" len="sm"/>
              <a:tailEnd type="triangle" w="med" len="med"/>
            </a:ln>
          </p:spPr>
        </p:cxnSp>
        <p:cxnSp>
          <p:nvCxnSpPr>
            <p:cNvPr id="340" name="Google Shape;340;p46"/>
            <p:cNvCxnSpPr>
              <a:stCxn id="339" idx="2"/>
            </p:cNvCxnSpPr>
            <p:nvPr/>
          </p:nvCxnSpPr>
          <p:spPr>
            <a:xfrm flipH="1">
              <a:off x="6400800" y="3048000"/>
              <a:ext cx="1257300" cy="457200"/>
            </a:xfrm>
            <a:prstGeom prst="straightConnector1">
              <a:avLst/>
            </a:prstGeom>
            <a:noFill/>
            <a:ln w="76200" cap="rnd" cmpd="sng">
              <a:solidFill>
                <a:srgbClr val="292934"/>
              </a:solidFill>
              <a:prstDash val="solid"/>
              <a:round/>
              <a:headEnd type="none" w="sm" len="sm"/>
              <a:tailEnd type="triangle" w="med" len="med"/>
            </a:ln>
          </p:spPr>
        </p:cxnSp>
        <p:sp>
          <p:nvSpPr>
            <p:cNvPr id="339" name="Google Shape;339;p46"/>
            <p:cNvSpPr/>
            <p:nvPr/>
          </p:nvSpPr>
          <p:spPr>
            <a:xfrm>
              <a:off x="7010400" y="2209800"/>
              <a:ext cx="1295400" cy="838200"/>
            </a:xfrm>
            <a:prstGeom prst="rect">
              <a:avLst/>
            </a:prstGeom>
            <a:solidFill>
              <a:srgbClr val="D8DEE3"/>
            </a:solidFill>
            <a:ln w="9525" cap="flat" cmpd="sng">
              <a:solidFill>
                <a:srgbClr val="000000"/>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a:r>
                <a:rPr lang="en-US">
                  <a:solidFill>
                    <a:srgbClr val="000000"/>
                  </a:solidFill>
                  <a:latin typeface="Arial"/>
                  <a:ea typeface="Arial"/>
                  <a:cs typeface="Arial"/>
                  <a:sym typeface="Arial"/>
                </a:rPr>
                <a:t>Different </a:t>
              </a:r>
              <a:endParaRPr/>
            </a:p>
            <a:p>
              <a:pPr algn="ctr"/>
              <a:r>
                <a:rPr lang="en-US">
                  <a:solidFill>
                    <a:srgbClr val="000000"/>
                  </a:solidFill>
                  <a:latin typeface="Arial"/>
                  <a:ea typeface="Arial"/>
                  <a:cs typeface="Arial"/>
                  <a:sym typeface="Arial"/>
                </a:rPr>
                <a:t>data</a:t>
              </a:r>
              <a:endParaRPr>
                <a:solidFill>
                  <a:srgbClr val="000000"/>
                </a:solidFill>
                <a:latin typeface="Arial"/>
                <a:ea typeface="Arial"/>
                <a:cs typeface="Arial"/>
                <a:sym typeface="Arial"/>
              </a:endParaRPr>
            </a:p>
          </p:txBody>
        </p:sp>
      </p:grpSp>
      <p:sp>
        <p:nvSpPr>
          <p:cNvPr id="2" name="Title 1">
            <a:extLst>
              <a:ext uri="{FF2B5EF4-FFF2-40B4-BE49-F238E27FC236}">
                <a16:creationId xmlns:a16="http://schemas.microsoft.com/office/drawing/2014/main" id="{14A07EB8-152D-7F1B-398F-2A95B3819733}"/>
              </a:ext>
            </a:extLst>
          </p:cNvPr>
          <p:cNvSpPr txBox="1">
            <a:spLocks/>
          </p:cNvSpPr>
          <p:nvPr/>
        </p:nvSpPr>
        <p:spPr>
          <a:xfrm>
            <a:off x="138545" y="1123837"/>
            <a:ext cx="3175976"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Foreshadowing: Multiple views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54"/>
          <p:cNvSpPr txBox="1">
            <a:spLocks noGrp="1"/>
          </p:cNvSpPr>
          <p:nvPr>
            <p:ph type="body" idx="1"/>
          </p:nvPr>
        </p:nvSpPr>
        <p:spPr>
          <a:xfrm>
            <a:off x="3512820" y="1600200"/>
            <a:ext cx="8229600" cy="4876800"/>
          </a:xfrm>
          <a:prstGeom prst="rect">
            <a:avLst/>
          </a:prstGeom>
          <a:noFill/>
          <a:ln>
            <a:noFill/>
          </a:ln>
        </p:spPr>
        <p:txBody>
          <a:bodyPr spcFirstLastPara="1" vert="horz" wrap="square" lIns="91425" tIns="45700" rIns="91425" bIns="45700" rtlCol="0" anchor="t" anchorCtr="0">
            <a:noAutofit/>
          </a:bodyPr>
          <a:lstStyle/>
          <a:p>
            <a:pPr marL="0" indent="0" algn="ctr">
              <a:spcBef>
                <a:spcPts val="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480"/>
              </a:spcBef>
              <a:buNone/>
            </a:pPr>
            <a:r>
              <a:rPr lang="en-US" sz="2400" dirty="0">
                <a:ea typeface="Arial"/>
                <a:cs typeface="Arial"/>
                <a:sym typeface="Arial"/>
              </a:rPr>
              <a:t>What would we need to make this work?</a:t>
            </a:r>
            <a:endParaRPr sz="2400" dirty="0">
              <a:ea typeface="Arial"/>
              <a:cs typeface="Arial"/>
              <a:sym typeface="Arial"/>
            </a:endParaRPr>
          </a:p>
        </p:txBody>
      </p:sp>
      <p:sp>
        <p:nvSpPr>
          <p:cNvPr id="2" name="Title 1">
            <a:extLst>
              <a:ext uri="{FF2B5EF4-FFF2-40B4-BE49-F238E27FC236}">
                <a16:creationId xmlns:a16="http://schemas.microsoft.com/office/drawing/2014/main" id="{E0005893-535A-106B-2290-615B37FB25A8}"/>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Discussion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8"/>
          <p:cNvSpPr txBox="1"/>
          <p:nvPr/>
        </p:nvSpPr>
        <p:spPr>
          <a:xfrm>
            <a:off x="3532909" y="1123837"/>
            <a:ext cx="7772400" cy="4876800"/>
          </a:xfrm>
          <a:prstGeom prst="rect">
            <a:avLst/>
          </a:prstGeom>
          <a:noFill/>
          <a:ln>
            <a:noFill/>
          </a:ln>
        </p:spPr>
        <p:txBody>
          <a:bodyPr spcFirstLastPara="1" wrap="square" lIns="91425" tIns="45700" rIns="91425" bIns="45700" anchor="t" anchorCtr="0">
            <a:noAutofit/>
          </a:bodyPr>
          <a:lstStyle/>
          <a:p>
            <a:pPr marL="457200" indent="-457200">
              <a:buClr>
                <a:schemeClr val="accent1"/>
              </a:buClr>
              <a:buSzPts val="2040"/>
              <a:buFont typeface="Arial"/>
              <a:buAutoNum type="arabicPeriod"/>
            </a:pPr>
            <a:r>
              <a:rPr lang="en-US" sz="2400" dirty="0">
                <a:solidFill>
                  <a:schemeClr val="tx1">
                    <a:lumMod val="75000"/>
                    <a:lumOff val="25000"/>
                  </a:schemeClr>
                </a:solidFill>
                <a:ea typeface="Arial"/>
                <a:cs typeface="Arial"/>
                <a:sym typeface="Arial"/>
              </a:rPr>
              <a:t>What is the goal of the analysis?</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Decision-making </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Better understand a domain or a problem</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Identify the trends of a phenomenon</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Forecast the future</a:t>
            </a:r>
            <a:endParaRPr dirty="0">
              <a:solidFill>
                <a:schemeClr val="tx1">
                  <a:lumMod val="75000"/>
                  <a:lumOff val="25000"/>
                </a:schemeClr>
              </a:solidFill>
            </a:endParaRPr>
          </a:p>
          <a:p>
            <a:pPr marL="400050" lvl="1" indent="-6350">
              <a:spcBef>
                <a:spcPts val="400"/>
              </a:spcBef>
              <a:buClr>
                <a:schemeClr val="accent1"/>
              </a:buClr>
            </a:pPr>
            <a:r>
              <a:rPr lang="en-US" sz="2000" dirty="0">
                <a:solidFill>
                  <a:schemeClr val="tx1">
                    <a:lumMod val="75000"/>
                    <a:lumOff val="25000"/>
                  </a:schemeClr>
                </a:solidFill>
                <a:ea typeface="Arial"/>
                <a:cs typeface="Arial"/>
                <a:sym typeface="Arial"/>
              </a:rPr>
              <a:t>	…etc.</a:t>
            </a:r>
            <a:endParaRPr dirty="0">
              <a:solidFill>
                <a:schemeClr val="tx1">
                  <a:lumMod val="75000"/>
                  <a:lumOff val="25000"/>
                </a:schemeClr>
              </a:solidFill>
            </a:endParaRPr>
          </a:p>
          <a:p>
            <a:pPr marL="582930" indent="-468630">
              <a:spcBef>
                <a:spcPts val="480"/>
              </a:spcBef>
              <a:buClr>
                <a:schemeClr val="accent1"/>
              </a:buClr>
              <a:buSzPts val="2040"/>
              <a:buFont typeface="Arial"/>
              <a:buAutoNum type="arabicPeriod"/>
            </a:pPr>
            <a:r>
              <a:rPr lang="en-US" sz="2400" dirty="0">
                <a:solidFill>
                  <a:schemeClr val="tx1">
                    <a:lumMod val="75000"/>
                    <a:lumOff val="25000"/>
                  </a:schemeClr>
                </a:solidFill>
                <a:ea typeface="Arial"/>
                <a:cs typeface="Arial"/>
                <a:sym typeface="Arial"/>
              </a:rPr>
              <a:t>What kinds of operations do we need to enable?</a:t>
            </a:r>
            <a:endParaRPr dirty="0">
              <a:solidFill>
                <a:schemeClr val="tx1">
                  <a:lumMod val="75000"/>
                  <a:lumOff val="25000"/>
                </a:schemeClr>
              </a:solidFill>
            </a:endParaRPr>
          </a:p>
          <a:p>
            <a:pPr marL="582930" indent="-468630">
              <a:spcBef>
                <a:spcPts val="480"/>
              </a:spcBef>
              <a:buClr>
                <a:schemeClr val="accent1"/>
              </a:buClr>
              <a:buSzPts val="2040"/>
              <a:buFont typeface="Arial"/>
              <a:buAutoNum type="arabicPeriod"/>
            </a:pPr>
            <a:r>
              <a:rPr lang="en-US" sz="2400" dirty="0">
                <a:solidFill>
                  <a:schemeClr val="tx1">
                    <a:lumMod val="75000"/>
                    <a:lumOff val="25000"/>
                  </a:schemeClr>
                </a:solidFill>
                <a:ea typeface="Arial"/>
                <a:cs typeface="Arial"/>
                <a:sym typeface="Arial"/>
              </a:rPr>
              <a:t>How can the visualization support those operations?</a:t>
            </a:r>
            <a:endParaRPr dirty="0">
              <a:solidFill>
                <a:schemeClr val="tx1">
                  <a:lumMod val="75000"/>
                  <a:lumOff val="25000"/>
                </a:schemeClr>
              </a:solidFill>
            </a:endParaRPr>
          </a:p>
        </p:txBody>
      </p:sp>
      <p:sp>
        <p:nvSpPr>
          <p:cNvPr id="2" name="Title 1">
            <a:extLst>
              <a:ext uri="{FF2B5EF4-FFF2-40B4-BE49-F238E27FC236}">
                <a16:creationId xmlns:a16="http://schemas.microsoft.com/office/drawing/2014/main" id="{BA28C3CB-9374-822C-A2EA-F17D9851A7F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Suggested questions to ask when designing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2" name="Title 1">
            <a:extLst>
              <a:ext uri="{FF2B5EF4-FFF2-40B4-BE49-F238E27FC236}">
                <a16:creationId xmlns:a16="http://schemas.microsoft.com/office/drawing/2014/main" id="{B1EB2F52-CEE3-B57A-FF8A-7E95F3361A1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Demo: coordinated multiple views</a:t>
            </a:r>
          </a:p>
        </p:txBody>
      </p:sp>
      <p:sp>
        <p:nvSpPr>
          <p:cNvPr id="6" name="Content Placeholder 5">
            <a:extLst>
              <a:ext uri="{FF2B5EF4-FFF2-40B4-BE49-F238E27FC236}">
                <a16:creationId xmlns:a16="http://schemas.microsoft.com/office/drawing/2014/main" id="{983538D7-59E6-1F5A-A83A-FABCABFDDCC6}"/>
              </a:ext>
            </a:extLst>
          </p:cNvPr>
          <p:cNvSpPr>
            <a:spLocks noGrp="1"/>
          </p:cNvSpPr>
          <p:nvPr>
            <p:ph idx="1"/>
          </p:nvPr>
        </p:nvSpPr>
        <p:spPr/>
        <p:txBody>
          <a:bodyPr>
            <a:normAutofit/>
          </a:bodyPr>
          <a:lstStyle/>
          <a:p>
            <a:pPr marL="0" indent="0">
              <a:buNone/>
            </a:pPr>
            <a:r>
              <a:rPr lang="en-US" sz="2400" dirty="0"/>
              <a:t>Tableau CMV walkthrough and exploration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ctr">
            <a:normAutofit/>
          </a:bodyPr>
          <a:lstStyle/>
          <a:p>
            <a:r>
              <a:rPr lang="en-US" dirty="0"/>
              <a:t>Interaction (def.)</a:t>
            </a:r>
            <a:endParaRPr dirty="0"/>
          </a:p>
        </p:txBody>
      </p:sp>
      <p:sp>
        <p:nvSpPr>
          <p:cNvPr id="25" name="Content Placeholder 24">
            <a:extLst>
              <a:ext uri="{FF2B5EF4-FFF2-40B4-BE49-F238E27FC236}">
                <a16:creationId xmlns:a16="http://schemas.microsoft.com/office/drawing/2014/main" id="{EB48BD33-2A24-F678-96CB-140440CF4C75}"/>
              </a:ext>
            </a:extLst>
          </p:cNvPr>
          <p:cNvSpPr>
            <a:spLocks noGrp="1"/>
          </p:cNvSpPr>
          <p:nvPr>
            <p:ph sz="half" idx="1"/>
          </p:nvPr>
        </p:nvSpPr>
        <p:spPr>
          <a:xfrm>
            <a:off x="3867912" y="868680"/>
            <a:ext cx="7504938" cy="5120640"/>
          </a:xfrm>
        </p:spPr>
        <p:txBody>
          <a:bodyPr anchor="t">
            <a:normAutofit fontScale="92500" lnSpcReduction="10000"/>
          </a:bodyPr>
          <a:lstStyle/>
          <a:p>
            <a:pPr marL="0" indent="0">
              <a:buNone/>
            </a:pPr>
            <a:r>
              <a:rPr lang="en-US" sz="2400" dirty="0"/>
              <a:t>“Interaction for visualization is the interplay between a person and a data interface involving a data-related intent, at least one action from the person and an interface reaction that is perceived as such.”</a:t>
            </a:r>
          </a:p>
          <a:p>
            <a:pPr marL="0" indent="0">
              <a:buNone/>
            </a:pPr>
            <a:endParaRPr lang="en-US" sz="2400" dirty="0"/>
          </a:p>
          <a:p>
            <a:pPr marL="0" indent="0">
              <a:buNone/>
            </a:pPr>
            <a:r>
              <a:rPr lang="en-US" sz="2400" dirty="0"/>
              <a:t>Mandatory Components</a:t>
            </a:r>
          </a:p>
          <a:p>
            <a:r>
              <a:rPr lang="en-US" sz="2400" dirty="0"/>
              <a:t>Interplay</a:t>
            </a:r>
          </a:p>
          <a:p>
            <a:r>
              <a:rPr lang="en-US" sz="2400" dirty="0"/>
              <a:t>Person</a:t>
            </a:r>
          </a:p>
          <a:p>
            <a:r>
              <a:rPr lang="en-US" sz="2400" dirty="0"/>
              <a:t>Data Interface</a:t>
            </a:r>
          </a:p>
          <a:p>
            <a:r>
              <a:rPr lang="en-US" sz="2400" dirty="0"/>
              <a:t>Action</a:t>
            </a:r>
          </a:p>
          <a:p>
            <a:r>
              <a:rPr lang="en-US" sz="2400" dirty="0"/>
              <a:t>Action-Reaction</a:t>
            </a:r>
          </a:p>
          <a:p>
            <a:r>
              <a:rPr lang="en-US" sz="2400" dirty="0"/>
              <a:t>Reaction Perceived as Such</a:t>
            </a:r>
          </a:p>
          <a:p>
            <a:r>
              <a:rPr lang="en-US" sz="2400" dirty="0"/>
              <a:t>Data-Related Intent</a:t>
            </a:r>
          </a:p>
        </p:txBody>
      </p:sp>
      <p:sp>
        <p:nvSpPr>
          <p:cNvPr id="28" name="TextBox 27">
            <a:extLst>
              <a:ext uri="{FF2B5EF4-FFF2-40B4-BE49-F238E27FC236}">
                <a16:creationId xmlns:a16="http://schemas.microsoft.com/office/drawing/2014/main" id="{C3A39EB2-6308-3198-870C-2E8B168C6C91}"/>
              </a:ext>
            </a:extLst>
          </p:cNvPr>
          <p:cNvSpPr txBox="1"/>
          <p:nvPr/>
        </p:nvSpPr>
        <p:spPr>
          <a:xfrm>
            <a:off x="4460856" y="6372225"/>
            <a:ext cx="7716856" cy="369332"/>
          </a:xfrm>
          <a:prstGeom prst="rect">
            <a:avLst/>
          </a:prstGeom>
          <a:noFill/>
        </p:spPr>
        <p:txBody>
          <a:bodyPr wrap="none" rtlCol="0">
            <a:spAutoFit/>
          </a:bodyPr>
          <a:lstStyle/>
          <a:p>
            <a:r>
              <a:rPr lang="en-US" dirty="0"/>
              <a:t>What is Interaction for Data Visualization? </a:t>
            </a:r>
            <a:r>
              <a:rPr lang="en-US" dirty="0" err="1"/>
              <a:t>Evanthia</a:t>
            </a:r>
            <a:r>
              <a:rPr lang="en-US" dirty="0"/>
              <a:t> </a:t>
            </a:r>
            <a:r>
              <a:rPr lang="en-US" dirty="0" err="1"/>
              <a:t>Dimara</a:t>
            </a:r>
            <a:r>
              <a:rPr lang="en-US" dirty="0"/>
              <a:t>, Charles </a:t>
            </a:r>
            <a:r>
              <a:rPr lang="en-US" dirty="0" err="1"/>
              <a:t>Perin</a:t>
            </a:r>
            <a:r>
              <a:rPr lang="en-US" dirty="0"/>
              <a:t>. 2020</a:t>
            </a:r>
          </a:p>
        </p:txBody>
      </p:sp>
    </p:spTree>
    <p:extLst>
      <p:ext uri="{BB962C8B-B14F-4D97-AF65-F5344CB8AC3E}">
        <p14:creationId xmlns:p14="http://schemas.microsoft.com/office/powerpoint/2010/main" val="29511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7"/>
          <p:cNvSpPr txBox="1">
            <a:spLocks noGrp="1"/>
          </p:cNvSpPr>
          <p:nvPr>
            <p:ph type="body" idx="1"/>
          </p:nvPr>
        </p:nvSpPr>
        <p:spPr>
          <a:xfrm>
            <a:off x="3519055" y="986028"/>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Methods by which humans </a:t>
            </a:r>
            <a:r>
              <a:rPr lang="en-US" sz="2400" b="1" dirty="0">
                <a:ea typeface="Arial"/>
                <a:cs typeface="Arial"/>
                <a:sym typeface="Arial"/>
              </a:rPr>
              <a:t>create knowledge </a:t>
            </a:r>
            <a:r>
              <a:rPr lang="en-US" sz="2400" dirty="0">
                <a:ea typeface="Arial"/>
                <a:cs typeface="Arial"/>
                <a:sym typeface="Arial"/>
              </a:rPr>
              <a:t>through the manipulation of an interface</a:t>
            </a:r>
            <a:endParaRPr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Low level: </a:t>
            </a:r>
            <a:r>
              <a:rPr lang="en-US" sz="2400" b="1" dirty="0">
                <a:ea typeface="Arial"/>
                <a:cs typeface="Arial"/>
                <a:sym typeface="Arial"/>
              </a:rPr>
              <a:t>between human and interface</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the set of operations available</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the relationship between the human and the visualization</a:t>
            </a:r>
            <a:endParaRPr sz="2000" dirty="0">
              <a:ea typeface="Arial"/>
              <a:cs typeface="Arial"/>
              <a:sym typeface="Arial"/>
            </a:endParaRPr>
          </a:p>
          <a:p>
            <a:pPr marL="468630" indent="-224790">
              <a:spcBef>
                <a:spcPts val="480"/>
              </a:spcBef>
              <a:buSzPts val="2040"/>
              <a:buNone/>
            </a:pPr>
            <a:endParaRPr sz="2400" dirty="0">
              <a:ea typeface="Arial"/>
              <a:cs typeface="Arial"/>
              <a:sym typeface="Arial"/>
            </a:endParaRPr>
          </a:p>
          <a:p>
            <a:pPr marL="468630" indent="-354330">
              <a:spcBef>
                <a:spcPts val="480"/>
              </a:spcBef>
              <a:buSzPts val="2040"/>
              <a:buFont typeface="Arial"/>
              <a:buChar char="•"/>
            </a:pPr>
            <a:r>
              <a:rPr lang="en-US" sz="2400" dirty="0">
                <a:ea typeface="Arial"/>
                <a:cs typeface="Arial"/>
                <a:sym typeface="Arial"/>
              </a:rPr>
              <a:t>High level: between </a:t>
            </a:r>
            <a:r>
              <a:rPr lang="en-US" sz="2400" b="1" dirty="0">
                <a:ea typeface="Arial"/>
                <a:cs typeface="Arial"/>
                <a:sym typeface="Arial"/>
              </a:rPr>
              <a:t>human and problem space</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a cognitive act </a:t>
            </a:r>
            <a:r>
              <a:rPr lang="en-US" sz="2000" i="1" dirty="0">
                <a:ea typeface="Arial"/>
                <a:cs typeface="Arial"/>
                <a:sym typeface="Arial"/>
              </a:rPr>
              <a:t>enabled</a:t>
            </a:r>
            <a:r>
              <a:rPr lang="en-US" sz="2000" dirty="0">
                <a:ea typeface="Arial"/>
                <a:cs typeface="Arial"/>
                <a:sym typeface="Arial"/>
              </a:rPr>
              <a:t> by the tool</a:t>
            </a:r>
            <a:endParaRPr sz="2000" dirty="0">
              <a:ea typeface="Arial"/>
              <a:cs typeface="Arial"/>
              <a:sym typeface="Arial"/>
            </a:endParaRPr>
          </a:p>
          <a:p>
            <a:pPr marL="742950" lvl="1" indent="-349250">
              <a:spcBef>
                <a:spcPts val="400"/>
              </a:spcBef>
              <a:spcAft>
                <a:spcPts val="0"/>
              </a:spcAft>
              <a:buSzPts val="1700"/>
              <a:buFont typeface="Merriweather Sans"/>
              <a:buChar char="-"/>
            </a:pPr>
            <a:r>
              <a:rPr lang="en-US" sz="2000" dirty="0">
                <a:ea typeface="Arial"/>
                <a:cs typeface="Arial"/>
                <a:sym typeface="Arial"/>
              </a:rPr>
              <a:t>does not need to take place exclusively within them</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might be distributed across multiple tools</a:t>
            </a:r>
            <a:endParaRPr dirty="0"/>
          </a:p>
          <a:p>
            <a:pPr indent="-53339">
              <a:spcBef>
                <a:spcPts val="480"/>
              </a:spcBef>
              <a:buSzPts val="2040"/>
              <a:buNone/>
            </a:pPr>
            <a:endParaRPr sz="2400" dirty="0">
              <a:ea typeface="Arial"/>
              <a:cs typeface="Arial"/>
              <a:sym typeface="Arial"/>
            </a:endParaRPr>
          </a:p>
        </p:txBody>
      </p:sp>
      <p:sp>
        <p:nvSpPr>
          <p:cNvPr id="2" name="Title 1">
            <a:extLst>
              <a:ext uri="{FF2B5EF4-FFF2-40B4-BE49-F238E27FC236}">
                <a16:creationId xmlns:a16="http://schemas.microsoft.com/office/drawing/2014/main" id="{1800DAAF-F18A-E5BB-38DA-0729691E14D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Interaction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7" name="Google Shape;127;p18"/>
          <p:cNvPicPr preferRelativeResize="0">
            <a:picLocks noGrp="1"/>
          </p:cNvPicPr>
          <p:nvPr>
            <p:ph type="body" idx="1"/>
          </p:nvPr>
        </p:nvPicPr>
        <p:blipFill rotWithShape="1">
          <a:blip r:embed="rId3">
            <a:alphaModFix/>
          </a:blip>
          <a:srcRect l="-37877" r="-37876"/>
          <a:stretch/>
        </p:blipFill>
        <p:spPr>
          <a:xfrm>
            <a:off x="5209309" y="857363"/>
            <a:ext cx="8229600" cy="4876800"/>
          </a:xfrm>
          <a:prstGeom prst="rect">
            <a:avLst/>
          </a:prstGeom>
          <a:noFill/>
          <a:ln>
            <a:noFill/>
          </a:ln>
        </p:spPr>
      </p:pic>
      <p:sp>
        <p:nvSpPr>
          <p:cNvPr id="128" name="Google Shape;128;p18"/>
          <p:cNvSpPr txBox="1"/>
          <p:nvPr/>
        </p:nvSpPr>
        <p:spPr>
          <a:xfrm>
            <a:off x="3532909" y="1847963"/>
            <a:ext cx="3276600" cy="3886200"/>
          </a:xfrm>
          <a:prstGeom prst="rect">
            <a:avLst/>
          </a:prstGeom>
          <a:noFill/>
          <a:ln>
            <a:noFill/>
          </a:ln>
        </p:spPr>
        <p:txBody>
          <a:bodyPr spcFirstLastPara="1" wrap="square" lIns="91425" tIns="45700" rIns="91425" bIns="45700" anchor="t" anchorCtr="0">
            <a:noAutofit/>
          </a:bodyPr>
          <a:lstStyle/>
          <a:p>
            <a:pPr algn="ctr">
              <a:buClr>
                <a:schemeClr val="accent1"/>
              </a:buClr>
            </a:pPr>
            <a:r>
              <a:rPr lang="en-US" sz="2400" dirty="0">
                <a:solidFill>
                  <a:schemeClr val="tx1">
                    <a:lumMod val="75000"/>
                    <a:lumOff val="25000"/>
                  </a:schemeClr>
                </a:solidFill>
                <a:ea typeface="Arial"/>
                <a:cs typeface="Arial"/>
                <a:sym typeface="Arial"/>
              </a:rPr>
              <a:t>What </a:t>
            </a:r>
            <a:r>
              <a:rPr lang="en-US" sz="2400" b="1" dirty="0">
                <a:solidFill>
                  <a:schemeClr val="tx1">
                    <a:lumMod val="75000"/>
                    <a:lumOff val="25000"/>
                  </a:schemeClr>
                </a:solidFill>
                <a:ea typeface="Arial"/>
                <a:cs typeface="Arial"/>
                <a:sym typeface="Arial"/>
              </a:rPr>
              <a:t>low-level</a:t>
            </a:r>
            <a:r>
              <a:rPr lang="en-US" sz="2400" dirty="0">
                <a:solidFill>
                  <a:schemeClr val="tx1">
                    <a:lumMod val="75000"/>
                    <a:lumOff val="25000"/>
                  </a:schemeClr>
                </a:solidFill>
                <a:ea typeface="Arial"/>
                <a:cs typeface="Arial"/>
                <a:sym typeface="Arial"/>
              </a:rPr>
              <a:t> interactions can you have?</a:t>
            </a:r>
            <a:endParaRPr sz="2400" dirty="0">
              <a:solidFill>
                <a:schemeClr val="tx1">
                  <a:lumMod val="75000"/>
                  <a:lumOff val="25000"/>
                </a:schemeClr>
              </a:solidFill>
            </a:endParaRPr>
          </a:p>
          <a:p>
            <a:pPr algn="ctr">
              <a:spcBef>
                <a:spcPts val="480"/>
              </a:spcBef>
              <a:buClr>
                <a:schemeClr val="accent1"/>
              </a:buClr>
            </a:pPr>
            <a:endParaRPr sz="2400" dirty="0">
              <a:solidFill>
                <a:schemeClr val="tx1">
                  <a:lumMod val="75000"/>
                  <a:lumOff val="25000"/>
                </a:schemeClr>
              </a:solidFill>
              <a:ea typeface="Arial"/>
              <a:cs typeface="Arial"/>
              <a:sym typeface="Arial"/>
            </a:endParaRPr>
          </a:p>
          <a:p>
            <a:pPr algn="ctr">
              <a:spcBef>
                <a:spcPts val="480"/>
              </a:spcBef>
              <a:buClr>
                <a:schemeClr val="accent1"/>
              </a:buClr>
            </a:pPr>
            <a:r>
              <a:rPr lang="en-US" sz="2400" dirty="0">
                <a:solidFill>
                  <a:schemeClr val="tx1">
                    <a:lumMod val="75000"/>
                    <a:lumOff val="25000"/>
                  </a:schemeClr>
                </a:solidFill>
                <a:ea typeface="Arial"/>
                <a:cs typeface="Arial"/>
                <a:sym typeface="Arial"/>
              </a:rPr>
              <a:t>What </a:t>
            </a:r>
            <a:r>
              <a:rPr lang="en-US" sz="2400" b="1" dirty="0">
                <a:solidFill>
                  <a:schemeClr val="tx1">
                    <a:lumMod val="75000"/>
                    <a:lumOff val="25000"/>
                  </a:schemeClr>
                </a:solidFill>
                <a:ea typeface="Arial"/>
                <a:cs typeface="Arial"/>
                <a:sym typeface="Arial"/>
              </a:rPr>
              <a:t>high-level </a:t>
            </a:r>
            <a:r>
              <a:rPr lang="en-US" sz="2400" dirty="0">
                <a:solidFill>
                  <a:schemeClr val="tx1">
                    <a:lumMod val="75000"/>
                    <a:lumOff val="25000"/>
                  </a:schemeClr>
                </a:solidFill>
                <a:ea typeface="Arial"/>
                <a:cs typeface="Arial"/>
                <a:sym typeface="Arial"/>
              </a:rPr>
              <a:t>interactions can you have?</a:t>
            </a:r>
            <a:endParaRPr sz="2400" dirty="0">
              <a:solidFill>
                <a:schemeClr val="tx1">
                  <a:lumMod val="75000"/>
                  <a:lumOff val="25000"/>
                </a:schemeClr>
              </a:solidFill>
              <a:ea typeface="Arial"/>
              <a:cs typeface="Arial"/>
              <a:sym typeface="Arial"/>
            </a:endParaRPr>
          </a:p>
        </p:txBody>
      </p:sp>
      <p:sp>
        <p:nvSpPr>
          <p:cNvPr id="3" name="Title 1">
            <a:extLst>
              <a:ext uri="{FF2B5EF4-FFF2-40B4-BE49-F238E27FC236}">
                <a16:creationId xmlns:a16="http://schemas.microsoft.com/office/drawing/2014/main" id="{8E9E36E7-CF32-5EBA-5152-117A1EA7B992}"/>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Example: Rubik’s Cube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9"/>
          <p:cNvSpPr txBox="1">
            <a:spLocks noGrp="1"/>
          </p:cNvSpPr>
          <p:nvPr>
            <p:ph type="body" idx="1"/>
          </p:nvPr>
        </p:nvSpPr>
        <p:spPr>
          <a:xfrm>
            <a:off x="3532909" y="1614054"/>
            <a:ext cx="8229600" cy="4876800"/>
          </a:xfrm>
          <a:prstGeom prst="rect">
            <a:avLst/>
          </a:prstGeom>
          <a:noFill/>
          <a:ln>
            <a:noFill/>
          </a:ln>
        </p:spPr>
        <p:txBody>
          <a:bodyPr spcFirstLastPara="1" vert="horz" wrap="square" lIns="91425" tIns="45700" rIns="91425" bIns="45700" rtlCol="0" anchor="t" anchorCtr="0">
            <a:noAutofit/>
          </a:bodyPr>
          <a:lstStyle/>
          <a:p>
            <a:pPr marL="0" indent="0" algn="ctr">
              <a:spcBef>
                <a:spcPts val="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720"/>
              </a:spcBef>
              <a:buNone/>
            </a:pPr>
            <a:r>
              <a:rPr lang="en-US" sz="2400" dirty="0">
                <a:ea typeface="Arial"/>
                <a:cs typeface="Arial"/>
                <a:sym typeface="Arial"/>
              </a:rPr>
              <a:t>Interaction with </a:t>
            </a:r>
            <a:endParaRPr sz="2400" dirty="0"/>
          </a:p>
          <a:p>
            <a:pPr marL="0" indent="0" algn="ctr">
              <a:spcBef>
                <a:spcPts val="720"/>
              </a:spcBef>
              <a:buNone/>
            </a:pPr>
            <a:r>
              <a:rPr lang="en-US" sz="2400" dirty="0">
                <a:ea typeface="Arial"/>
                <a:cs typeface="Arial"/>
                <a:sym typeface="Arial"/>
              </a:rPr>
              <a:t>Data / Problem Space</a:t>
            </a:r>
            <a:endParaRPr sz="2400" dirty="0">
              <a:ea typeface="Arial"/>
              <a:cs typeface="Arial"/>
              <a:sym typeface="Arial"/>
            </a:endParaRPr>
          </a:p>
        </p:txBody>
      </p:sp>
      <p:sp>
        <p:nvSpPr>
          <p:cNvPr id="2" name="Title 1">
            <a:extLst>
              <a:ext uri="{FF2B5EF4-FFF2-40B4-BE49-F238E27FC236}">
                <a16:creationId xmlns:a16="http://schemas.microsoft.com/office/drawing/2014/main" id="{CFE26F21-12C5-0861-EB73-12EE60A09EC1}"/>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Part I: High Level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20"/>
          <p:cNvSpPr txBox="1">
            <a:spLocks noGrp="1"/>
          </p:cNvSpPr>
          <p:nvPr>
            <p:ph type="body" idx="1"/>
          </p:nvPr>
        </p:nvSpPr>
        <p:spPr>
          <a:xfrm>
            <a:off x="3463637" y="1068417"/>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Interaction is the observable result of a cognitive process: “an externalization of thought”</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In visualization, there is a growing belief that interaction and analysis are </a:t>
            </a:r>
            <a:r>
              <a:rPr lang="en-US" sz="2400" b="1" dirty="0">
                <a:ea typeface="Arial"/>
                <a:cs typeface="Arial"/>
                <a:sym typeface="Arial"/>
              </a:rPr>
              <a:t>actually the same thing!</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Analytic discourse: </a:t>
            </a:r>
            <a:r>
              <a:rPr lang="en-US" sz="2400" dirty="0">
                <a:ea typeface="Arial"/>
                <a:cs typeface="Arial"/>
                <a:sym typeface="Arial"/>
              </a:rPr>
              <a:t>the idea that knowledge is constructed, tested, refined, and shared through the interactive manipulation of an interface</a:t>
            </a:r>
            <a:r>
              <a:rPr lang="en-US" sz="2400" baseline="30000" dirty="0">
                <a:ea typeface="Arial"/>
                <a:cs typeface="Arial"/>
                <a:sym typeface="Arial"/>
              </a:rPr>
              <a:t>1</a:t>
            </a:r>
            <a:endParaRPr sz="2400" dirty="0">
              <a:ea typeface="Arial"/>
              <a:cs typeface="Arial"/>
              <a:sym typeface="Arial"/>
            </a:endParaRPr>
          </a:p>
          <a:p>
            <a:pPr marL="0" indent="0">
              <a:spcBef>
                <a:spcPts val="480"/>
              </a:spcBef>
              <a:buNone/>
            </a:pPr>
            <a:endParaRPr sz="2400" dirty="0">
              <a:ea typeface="Arial"/>
              <a:cs typeface="Arial"/>
              <a:sym typeface="Arial"/>
            </a:endParaRPr>
          </a:p>
        </p:txBody>
      </p:sp>
      <p:sp>
        <p:nvSpPr>
          <p:cNvPr id="141" name="Google Shape;141;p20"/>
          <p:cNvSpPr/>
          <p:nvPr/>
        </p:nvSpPr>
        <p:spPr>
          <a:xfrm>
            <a:off x="5105400" y="6334780"/>
            <a:ext cx="5791200" cy="523220"/>
          </a:xfrm>
          <a:prstGeom prst="rect">
            <a:avLst/>
          </a:prstGeom>
          <a:noFill/>
          <a:ln>
            <a:noFill/>
          </a:ln>
        </p:spPr>
        <p:txBody>
          <a:bodyPr spcFirstLastPara="1" wrap="square" lIns="91425" tIns="45700" rIns="91425" bIns="45700" anchor="t" anchorCtr="0">
            <a:noAutofit/>
          </a:bodyPr>
          <a:lstStyle/>
          <a:p>
            <a:r>
              <a:rPr lang="en-US" sz="1400" baseline="30000" dirty="0">
                <a:solidFill>
                  <a:srgbClr val="000000"/>
                </a:solidFill>
                <a:latin typeface="Arial"/>
                <a:ea typeface="Arial"/>
                <a:cs typeface="Arial"/>
                <a:sym typeface="Arial"/>
              </a:rPr>
              <a:t>1</a:t>
            </a:r>
            <a:r>
              <a:rPr lang="en-US" sz="1400" dirty="0">
                <a:solidFill>
                  <a:srgbClr val="000000"/>
                </a:solidFill>
                <a:latin typeface="Arial"/>
                <a:ea typeface="Arial"/>
                <a:cs typeface="Arial"/>
                <a:sym typeface="Arial"/>
              </a:rPr>
              <a:t>Pike, W. A., </a:t>
            </a:r>
            <a:r>
              <a:rPr lang="en-US" sz="1400" dirty="0" err="1">
                <a:solidFill>
                  <a:srgbClr val="000000"/>
                </a:solidFill>
                <a:latin typeface="Arial"/>
                <a:ea typeface="Arial"/>
                <a:cs typeface="Arial"/>
                <a:sym typeface="Arial"/>
              </a:rPr>
              <a:t>Stasko</a:t>
            </a:r>
            <a:r>
              <a:rPr lang="en-US" sz="1400" dirty="0">
                <a:solidFill>
                  <a:srgbClr val="000000"/>
                </a:solidFill>
                <a:latin typeface="Arial"/>
                <a:ea typeface="Arial"/>
                <a:cs typeface="Arial"/>
                <a:sym typeface="Arial"/>
              </a:rPr>
              <a:t>, J., Chang, R., &amp; O'Connell, T. A. (2009). </a:t>
            </a:r>
            <a:endParaRPr sz="1400" dirty="0">
              <a:solidFill>
                <a:srgbClr val="000000"/>
              </a:solidFill>
              <a:latin typeface="Arial"/>
              <a:ea typeface="Arial"/>
              <a:cs typeface="Arial"/>
              <a:sym typeface="Arial"/>
            </a:endParaRPr>
          </a:p>
          <a:p>
            <a:r>
              <a:rPr lang="en-US" sz="1400" dirty="0">
                <a:solidFill>
                  <a:srgbClr val="000000"/>
                </a:solidFill>
                <a:latin typeface="Arial"/>
                <a:ea typeface="Arial"/>
                <a:cs typeface="Arial"/>
                <a:sym typeface="Arial"/>
              </a:rPr>
              <a:t> The science of interaction. Information Visualization, 8(4), 263-274.</a:t>
            </a:r>
            <a:endParaRPr dirty="0"/>
          </a:p>
        </p:txBody>
      </p:sp>
      <p:sp>
        <p:nvSpPr>
          <p:cNvPr id="2" name="Title 1">
            <a:extLst>
              <a:ext uri="{FF2B5EF4-FFF2-40B4-BE49-F238E27FC236}">
                <a16:creationId xmlns:a16="http://schemas.microsoft.com/office/drawing/2014/main" id="{0A221DFD-3DFE-CE77-D3AD-4536EB52F55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Interaction and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21"/>
          <p:cNvSpPr txBox="1">
            <a:spLocks noGrp="1"/>
          </p:cNvSpPr>
          <p:nvPr>
            <p:ph type="body" idx="1"/>
          </p:nvPr>
        </p:nvSpPr>
        <p:spPr>
          <a:xfrm>
            <a:off x="3532910" y="986028"/>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Interaction happens in the </a:t>
            </a:r>
            <a:r>
              <a:rPr lang="en-US" sz="2400" b="1" dirty="0">
                <a:ea typeface="Arial"/>
                <a:cs typeface="Arial"/>
                <a:sym typeface="Arial"/>
              </a:rPr>
              <a:t>context</a:t>
            </a:r>
            <a:r>
              <a:rPr lang="en-US" sz="2400" dirty="0">
                <a:ea typeface="Arial"/>
                <a:cs typeface="Arial"/>
                <a:sym typeface="Arial"/>
              </a:rPr>
              <a:t> of a problem or goal-directed activity</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This context helps the human identify relevant concepts and </a:t>
            </a:r>
            <a:r>
              <a:rPr lang="en-US" sz="2400" b="1" dirty="0">
                <a:ea typeface="Arial"/>
                <a:cs typeface="Arial"/>
                <a:sym typeface="Arial"/>
              </a:rPr>
              <a:t>link</a:t>
            </a:r>
            <a:r>
              <a:rPr lang="en-US" sz="2400" dirty="0">
                <a:ea typeface="Arial"/>
                <a:cs typeface="Arial"/>
                <a:sym typeface="Arial"/>
              </a:rPr>
              <a:t> them into appropriate structures</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Interaction</a:t>
            </a:r>
            <a:r>
              <a:rPr lang="en-US" sz="2400" dirty="0">
                <a:ea typeface="Arial"/>
                <a:cs typeface="Arial"/>
                <a:sym typeface="Arial"/>
              </a:rPr>
              <a:t> brings together background contexts and current observations</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This is known as “</a:t>
            </a:r>
            <a:r>
              <a:rPr lang="en-US" sz="2400" b="1" dirty="0">
                <a:ea typeface="Arial"/>
                <a:cs typeface="Arial"/>
                <a:sym typeface="Arial"/>
              </a:rPr>
              <a:t>situated cognition</a:t>
            </a:r>
            <a:r>
              <a:rPr lang="en-US" sz="2400" dirty="0">
                <a:ea typeface="Arial"/>
                <a:cs typeface="Arial"/>
                <a:sym typeface="Arial"/>
              </a:rPr>
              <a:t>”</a:t>
            </a:r>
            <a:endParaRPr sz="2400" dirty="0"/>
          </a:p>
        </p:txBody>
      </p:sp>
      <p:sp>
        <p:nvSpPr>
          <p:cNvPr id="2" name="Title 1">
            <a:extLst>
              <a:ext uri="{FF2B5EF4-FFF2-40B4-BE49-F238E27FC236}">
                <a16:creationId xmlns:a16="http://schemas.microsoft.com/office/drawing/2014/main" id="{92C07EC2-FCFE-9910-CD6C-966FA4F7B99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Interaction as a reasoning aid</a:t>
            </a:r>
          </a:p>
        </p:txBody>
      </p:sp>
    </p:spTree>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942</TotalTime>
  <Words>1891</Words>
  <Application>Microsoft Macintosh PowerPoint</Application>
  <PresentationFormat>Widescreen</PresentationFormat>
  <Paragraphs>207</Paragraphs>
  <Slides>37</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Corbel</vt:lpstr>
      <vt:lpstr>Gill Sans</vt:lpstr>
      <vt:lpstr>Merriweather Sans</vt:lpstr>
      <vt:lpstr>Wingdings 2</vt:lpstr>
      <vt:lpstr>Frame</vt:lpstr>
      <vt:lpstr>Communicating with Data – Interactive Visualization</vt:lpstr>
      <vt:lpstr>Plan for Today</vt:lpstr>
      <vt:lpstr>Rewind</vt:lpstr>
      <vt:lpstr>Interaction (def.)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Interaction as Distributed Cognition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31</cp:revision>
  <dcterms:created xsi:type="dcterms:W3CDTF">2023-08-03T18:49:17Z</dcterms:created>
  <dcterms:modified xsi:type="dcterms:W3CDTF">2024-10-01T14:49:55Z</dcterms:modified>
</cp:coreProperties>
</file>